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8"/>
  </p:notesMasterIdLst>
  <p:handoutMasterIdLst>
    <p:handoutMasterId r:id="rId39"/>
  </p:handoutMasterIdLst>
  <p:sldIdLst>
    <p:sldId id="256" r:id="rId2"/>
    <p:sldId id="1862" r:id="rId3"/>
    <p:sldId id="1866" r:id="rId4"/>
    <p:sldId id="1867" r:id="rId5"/>
    <p:sldId id="1880" r:id="rId6"/>
    <p:sldId id="1868" r:id="rId7"/>
    <p:sldId id="1869" r:id="rId8"/>
    <p:sldId id="1870" r:id="rId9"/>
    <p:sldId id="2020" r:id="rId10"/>
    <p:sldId id="2026" r:id="rId11"/>
    <p:sldId id="1881" r:id="rId12"/>
    <p:sldId id="1998" r:id="rId13"/>
    <p:sldId id="1999" r:id="rId14"/>
    <p:sldId id="1997" r:id="rId15"/>
    <p:sldId id="2000" r:id="rId16"/>
    <p:sldId id="2001" r:id="rId17"/>
    <p:sldId id="2024" r:id="rId18"/>
    <p:sldId id="2025" r:id="rId19"/>
    <p:sldId id="2023" r:id="rId20"/>
    <p:sldId id="2022" r:id="rId21"/>
    <p:sldId id="2021" r:id="rId22"/>
    <p:sldId id="2027" r:id="rId23"/>
    <p:sldId id="2004" r:id="rId24"/>
    <p:sldId id="2005" r:id="rId25"/>
    <p:sldId id="2006" r:id="rId26"/>
    <p:sldId id="2007" r:id="rId27"/>
    <p:sldId id="2008" r:id="rId28"/>
    <p:sldId id="2009" r:id="rId29"/>
    <p:sldId id="2010" r:id="rId30"/>
    <p:sldId id="2011" r:id="rId31"/>
    <p:sldId id="2013" r:id="rId32"/>
    <p:sldId id="2014" r:id="rId33"/>
    <p:sldId id="2012" r:id="rId34"/>
    <p:sldId id="2016" r:id="rId35"/>
    <p:sldId id="2018" r:id="rId36"/>
    <p:sldId id="2017"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Garamond" panose="02020404030301010803"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706030804020204" pitchFamily="34" charset="0"/>
      <p:regular r:id="rId53"/>
      <p:bold r:id="rId54"/>
      <p:italic r:id="rId55"/>
      <p:boldItalic r:id="rId56"/>
    </p:embeddedFont>
    <p:embeddedFont>
      <p:font typeface="Open Sans Light" panose="020B0306030504020204" pitchFamily="34" charset="0"/>
      <p:regular r:id="rId57"/>
      <p:italic r:id="rId58"/>
    </p:embeddedFont>
    <p:embeddedFont>
      <p:font typeface="Trebuchet MS" panose="020B0703020202090204" pitchFamily="34" charset="0"/>
      <p:regular r:id="rId59"/>
      <p:bold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66"/>
            <p14:sldId id="1867"/>
            <p14:sldId id="1880"/>
            <p14:sldId id="1868"/>
            <p14:sldId id="1869"/>
            <p14:sldId id="1870"/>
            <p14:sldId id="2020"/>
            <p14:sldId id="2026"/>
            <p14:sldId id="1881"/>
            <p14:sldId id="1998"/>
            <p14:sldId id="1999"/>
            <p14:sldId id="1997"/>
            <p14:sldId id="2000"/>
            <p14:sldId id="2001"/>
            <p14:sldId id="2024"/>
            <p14:sldId id="2025"/>
            <p14:sldId id="2023"/>
            <p14:sldId id="2022"/>
            <p14:sldId id="2021"/>
            <p14:sldId id="2027"/>
            <p14:sldId id="2004"/>
            <p14:sldId id="2005"/>
            <p14:sldId id="2006"/>
            <p14:sldId id="2007"/>
            <p14:sldId id="2008"/>
            <p14:sldId id="2009"/>
            <p14:sldId id="2010"/>
            <p14:sldId id="2011"/>
            <p14:sldId id="2013"/>
            <p14:sldId id="2014"/>
            <p14:sldId id="2012"/>
            <p14:sldId id="2016"/>
            <p14:sldId id="2018"/>
            <p14:sldId id="20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4/26/23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02/cnm.1640090502"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2F316034-1249-851F-C51E-01647FC25B87}"/>
              </a:ext>
            </a:extLst>
          </p:cNvPr>
          <p:cNvPicPr>
            <a:picLocks noChangeAspect="1"/>
          </p:cNvPicPr>
          <p:nvPr/>
        </p:nvPicPr>
        <p:blipFill>
          <a:blip r:embed="rId4"/>
          <a:stretch>
            <a:fillRect/>
          </a:stretch>
        </p:blipFill>
        <p:spPr>
          <a:xfrm>
            <a:off x="4831866" y="6461437"/>
            <a:ext cx="6527800" cy="317500"/>
          </a:xfrm>
          <a:prstGeom prst="rect">
            <a:avLst/>
          </a:prstGeom>
        </p:spPr>
      </p:pic>
      <p:pic>
        <p:nvPicPr>
          <p:cNvPr id="6" name="Picture 5">
            <a:extLst>
              <a:ext uri="{FF2B5EF4-FFF2-40B4-BE49-F238E27FC236}">
                <a16:creationId xmlns:a16="http://schemas.microsoft.com/office/drawing/2014/main" id="{BA097123-7CF7-02BD-0E90-F4CFBFC1D783}"/>
              </a:ext>
            </a:extLst>
          </p:cNvPr>
          <p:cNvPicPr>
            <a:picLocks noChangeAspect="1"/>
          </p:cNvPicPr>
          <p:nvPr/>
        </p:nvPicPr>
        <p:blipFill>
          <a:blip r:embed="rId5"/>
          <a:stretch>
            <a:fillRect/>
          </a:stretch>
        </p:blipFill>
        <p:spPr>
          <a:xfrm>
            <a:off x="88134" y="5887187"/>
            <a:ext cx="6464300" cy="584200"/>
          </a:xfrm>
          <a:prstGeom prst="rect">
            <a:avLst/>
          </a:prstGeom>
        </p:spPr>
      </p:pic>
    </p:spTree>
    <p:extLst>
      <p:ext uri="{BB962C8B-B14F-4D97-AF65-F5344CB8AC3E}">
        <p14:creationId xmlns:p14="http://schemas.microsoft.com/office/powerpoint/2010/main" val="7268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ED1-1709-C22E-793C-E82B7D7B2B8E}"/>
              </a:ext>
            </a:extLst>
          </p:cNvPr>
          <p:cNvSpPr>
            <a:spLocks noGrp="1"/>
          </p:cNvSpPr>
          <p:nvPr>
            <p:ph type="title"/>
          </p:nvPr>
        </p:nvSpPr>
        <p:spPr/>
        <p:txBody>
          <a:bodyPr/>
          <a:lstStyle/>
          <a:p>
            <a:r>
              <a:rPr lang="en-US" dirty="0"/>
              <a:t>Spatial Code Verification for a low-Mach, Variable-Density Flow</a:t>
            </a:r>
          </a:p>
        </p:txBody>
      </p:sp>
      <p:sp>
        <p:nvSpPr>
          <p:cNvPr id="3" name="Slide Number Placeholder 2">
            <a:extLst>
              <a:ext uri="{FF2B5EF4-FFF2-40B4-BE49-F238E27FC236}">
                <a16:creationId xmlns:a16="http://schemas.microsoft.com/office/drawing/2014/main" id="{17DCB936-2CF1-B0D3-9F71-EA5D3D1392F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549DE35F-762A-DF80-7571-14B7F2C11B55}"/>
              </a:ext>
            </a:extLst>
          </p:cNvPr>
          <p:cNvSpPr>
            <a:spLocks noGrp="1"/>
          </p:cNvSpPr>
          <p:nvPr>
            <p:ph sz="quarter" idx="11"/>
          </p:nvPr>
        </p:nvSpPr>
        <p:spPr>
          <a:xfrm>
            <a:off x="647700" y="1409700"/>
            <a:ext cx="7919772" cy="5398062"/>
          </a:xfrm>
        </p:spPr>
        <p:txBody>
          <a:bodyPr/>
          <a:lstStyle/>
          <a:p>
            <a:pPr marL="342900" indent="-342900">
              <a:buFont typeface="Arial" panose="020B0604020202020204" pitchFamily="34" charset="0"/>
              <a:buChar char="•"/>
            </a:pPr>
            <a:r>
              <a:rPr lang="en-US" dirty="0"/>
              <a:t>Density is a function of static enthalpy transport via the standard ideal gas, </a:t>
            </a:r>
            <a:r>
              <a:rPr lang="en-US" dirty="0">
                <a:latin typeface="symbol" charset="2"/>
              </a:rPr>
              <a:t>r</a:t>
            </a:r>
            <a:r>
              <a:rPr lang="en-US" dirty="0"/>
              <a:t> = f(P,M,R,T)</a:t>
            </a:r>
          </a:p>
          <a:p>
            <a:pPr marL="342900" indent="-342900">
              <a:buFont typeface="Arial" panose="020B0604020202020204" pitchFamily="34" charset="0"/>
              <a:buChar char="•"/>
            </a:pPr>
            <a:r>
              <a:rPr lang="en-US" dirty="0"/>
              <a:t>Temperature range maps to experiment (see below)</a:t>
            </a:r>
          </a:p>
          <a:p>
            <a:pPr marL="342900" indent="-342900">
              <a:buFont typeface="Arial" panose="020B0604020202020204" pitchFamily="34" charset="0"/>
              <a:buChar char="•"/>
            </a:pPr>
            <a:r>
              <a:rPr lang="en-US" dirty="0"/>
              <a:t>Arbitrary buoyancy source term via rotated gravity vector</a:t>
            </a:r>
          </a:p>
          <a:p>
            <a:pPr marL="342900" indent="-342900">
              <a:buFont typeface="Arial" panose="020B0604020202020204" pitchFamily="34" charset="0"/>
              <a:buChar char="•"/>
            </a:pPr>
            <a:r>
              <a:rPr lang="en-US" dirty="0"/>
              <a:t>Collective study now provides confidence in the interplay between numerical and modeling accuracy</a:t>
            </a:r>
          </a:p>
          <a:p>
            <a:endParaRPr lang="en-US" dirty="0"/>
          </a:p>
        </p:txBody>
      </p:sp>
      <p:sp>
        <p:nvSpPr>
          <p:cNvPr id="5" name="TextBox 4">
            <a:extLst>
              <a:ext uri="{FF2B5EF4-FFF2-40B4-BE49-F238E27FC236}">
                <a16:creationId xmlns:a16="http://schemas.microsoft.com/office/drawing/2014/main" id="{CFA75481-DE57-C3E0-71E2-77B9B4310E3F}"/>
              </a:ext>
            </a:extLst>
          </p:cNvPr>
          <p:cNvSpPr txBox="1"/>
          <p:nvPr/>
        </p:nvSpPr>
        <p:spPr>
          <a:xfrm>
            <a:off x="2574722" y="6388607"/>
            <a:ext cx="1417500"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3EFFF944-21F9-DE40-FE3D-2F3362E807B5}"/>
              </a:ext>
            </a:extLst>
          </p:cNvPr>
          <p:cNvSpPr txBox="1"/>
          <p:nvPr/>
        </p:nvSpPr>
        <p:spPr>
          <a:xfrm>
            <a:off x="693342" y="6388607"/>
            <a:ext cx="1477969" cy="369332"/>
          </a:xfrm>
          <a:prstGeom prst="rect">
            <a:avLst/>
          </a:prstGeom>
          <a:noFill/>
        </p:spPr>
        <p:txBody>
          <a:bodyPr wrap="none" rtlCol="0">
            <a:spAutoFit/>
          </a:bodyPr>
          <a:lstStyle/>
          <a:p>
            <a:r>
              <a:rPr lang="en-US"/>
              <a:t>Velocity Mag</a:t>
            </a:r>
            <a:endParaRPr lang="en-US" dirty="0"/>
          </a:p>
        </p:txBody>
      </p:sp>
      <p:pic>
        <p:nvPicPr>
          <p:cNvPr id="7" name="Picture 6" descr="variableDensityMMS_VelocityMag.png">
            <a:extLst>
              <a:ext uri="{FF2B5EF4-FFF2-40B4-BE49-F238E27FC236}">
                <a16:creationId xmlns:a16="http://schemas.microsoft.com/office/drawing/2014/main" id="{209E02CC-A95C-9B14-C0C7-9498B8CD69AC}"/>
              </a:ext>
            </a:extLst>
          </p:cNvPr>
          <p:cNvPicPr>
            <a:picLocks noChangeAspect="1"/>
          </p:cNvPicPr>
          <p:nvPr/>
        </p:nvPicPr>
        <p:blipFill rotWithShape="1">
          <a:blip r:embed="rId2">
            <a:extLst>
              <a:ext uri="{28A0092B-C50C-407E-A947-70E740481C1C}">
                <a14:useLocalDpi xmlns:a14="http://schemas.microsoft.com/office/drawing/2010/main" val="0"/>
              </a:ext>
            </a:extLst>
          </a:blip>
          <a:srcRect r="48476"/>
          <a:stretch/>
        </p:blipFill>
        <p:spPr>
          <a:xfrm>
            <a:off x="252642" y="3719763"/>
            <a:ext cx="2051737" cy="2553481"/>
          </a:xfrm>
          <a:prstGeom prst="rect">
            <a:avLst/>
          </a:prstGeom>
        </p:spPr>
      </p:pic>
      <p:pic>
        <p:nvPicPr>
          <p:cNvPr id="8" name="Picture 7" descr="variableDensityNonIsothermal_Temperature.png">
            <a:extLst>
              <a:ext uri="{FF2B5EF4-FFF2-40B4-BE49-F238E27FC236}">
                <a16:creationId xmlns:a16="http://schemas.microsoft.com/office/drawing/2014/main" id="{A836189C-F9A6-EDEB-1643-BA0612560880}"/>
              </a:ext>
            </a:extLst>
          </p:cNvPr>
          <p:cNvPicPr>
            <a:picLocks noChangeAspect="1"/>
          </p:cNvPicPr>
          <p:nvPr/>
        </p:nvPicPr>
        <p:blipFill rotWithShape="1">
          <a:blip r:embed="rId3">
            <a:extLst>
              <a:ext uri="{28A0092B-C50C-407E-A947-70E740481C1C}">
                <a14:useLocalDpi xmlns:a14="http://schemas.microsoft.com/office/drawing/2010/main" val="0"/>
              </a:ext>
            </a:extLst>
          </a:blip>
          <a:srcRect l="50915"/>
          <a:stretch/>
        </p:blipFill>
        <p:spPr>
          <a:xfrm>
            <a:off x="2303547" y="3719763"/>
            <a:ext cx="1959850" cy="2560320"/>
          </a:xfrm>
          <a:prstGeom prst="rect">
            <a:avLst/>
          </a:prstGeom>
        </p:spPr>
      </p:pic>
      <p:grpSp>
        <p:nvGrpSpPr>
          <p:cNvPr id="9" name="Group 8">
            <a:extLst>
              <a:ext uri="{FF2B5EF4-FFF2-40B4-BE49-F238E27FC236}">
                <a16:creationId xmlns:a16="http://schemas.microsoft.com/office/drawing/2014/main" id="{A63CC770-A911-F32F-EB0D-D72D3547D5E4}"/>
              </a:ext>
            </a:extLst>
          </p:cNvPr>
          <p:cNvGrpSpPr/>
          <p:nvPr/>
        </p:nvGrpSpPr>
        <p:grpSpPr>
          <a:xfrm>
            <a:off x="1695661" y="831487"/>
            <a:ext cx="7596055" cy="468746"/>
            <a:chOff x="165100" y="6095784"/>
            <a:chExt cx="8801100" cy="754182"/>
          </a:xfrm>
        </p:grpSpPr>
        <p:pic>
          <p:nvPicPr>
            <p:cNvPr id="10" name="Picture 9">
              <a:extLst>
                <a:ext uri="{FF2B5EF4-FFF2-40B4-BE49-F238E27FC236}">
                  <a16:creationId xmlns:a16="http://schemas.microsoft.com/office/drawing/2014/main" id="{4A8E6EC5-28B3-0721-B578-985DCB1AB042}"/>
                </a:ext>
              </a:extLst>
            </p:cNvPr>
            <p:cNvPicPr>
              <a:picLocks noChangeAspect="1"/>
            </p:cNvPicPr>
            <p:nvPr/>
          </p:nvPicPr>
          <p:blipFill rotWithShape="1">
            <a:blip r:embed="rId4">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11" name="Picture 10">
              <a:extLst>
                <a:ext uri="{FF2B5EF4-FFF2-40B4-BE49-F238E27FC236}">
                  <a16:creationId xmlns:a16="http://schemas.microsoft.com/office/drawing/2014/main" id="{36C48CE1-55A6-3889-9F77-3C162385D0AA}"/>
                </a:ext>
              </a:extLst>
            </p:cNvPr>
            <p:cNvPicPr>
              <a:picLocks noChangeAspect="1"/>
            </p:cNvPicPr>
            <p:nvPr/>
          </p:nvPicPr>
          <p:blipFill rotWithShape="1">
            <a:blip r:embed="rId5">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12" name="Rectangle 11">
              <a:extLst>
                <a:ext uri="{FF2B5EF4-FFF2-40B4-BE49-F238E27FC236}">
                  <a16:creationId xmlns:a16="http://schemas.microsoft.com/office/drawing/2014/main" id="{EA11341C-5CD2-A8BC-888D-3D84CB0CAD97}"/>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EFE51FA-BEE9-429F-D2D8-C681E9C237D9}"/>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8021321" y="1823396"/>
            <a:ext cx="3345359" cy="3072843"/>
          </a:xfrm>
          <a:prstGeom prst="rect">
            <a:avLst/>
          </a:prstGeom>
        </p:spPr>
      </p:pic>
      <p:sp>
        <p:nvSpPr>
          <p:cNvPr id="14" name="TextBox 13">
            <a:extLst>
              <a:ext uri="{FF2B5EF4-FFF2-40B4-BE49-F238E27FC236}">
                <a16:creationId xmlns:a16="http://schemas.microsoft.com/office/drawing/2014/main" id="{C52F101F-DF09-479D-5831-636C3C980190}"/>
              </a:ext>
            </a:extLst>
          </p:cNvPr>
          <p:cNvSpPr txBox="1"/>
          <p:nvPr/>
        </p:nvSpPr>
        <p:spPr>
          <a:xfrm>
            <a:off x="8299113" y="5128282"/>
            <a:ext cx="2861153" cy="1200329"/>
          </a:xfrm>
          <a:prstGeom prst="rect">
            <a:avLst/>
          </a:prstGeom>
          <a:noFill/>
        </p:spPr>
        <p:txBody>
          <a:bodyPr wrap="square" rtlCol="0">
            <a:spAutoFit/>
          </a:bodyPr>
          <a:lstStyle/>
          <a:p>
            <a:r>
              <a:rPr lang="en-US" dirty="0">
                <a:latin typeface="+mj-lt"/>
              </a:rPr>
              <a:t>See, “Exploring model-form uncertainties in large-eddy simulations”, Domino et al, 2016</a:t>
            </a:r>
          </a:p>
        </p:txBody>
      </p:sp>
      <p:pic>
        <p:nvPicPr>
          <p:cNvPr id="15" name="Picture 4">
            <a:extLst>
              <a:ext uri="{FF2B5EF4-FFF2-40B4-BE49-F238E27FC236}">
                <a16:creationId xmlns:a16="http://schemas.microsoft.com/office/drawing/2014/main" id="{7C6F091B-F13D-10D9-4898-B8826160F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6699" y="4195786"/>
            <a:ext cx="3699294" cy="1749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A98982C-7253-AECD-A7DE-1FBB69A606CD}"/>
              </a:ext>
            </a:extLst>
          </p:cNvPr>
          <p:cNvSpPr txBox="1"/>
          <p:nvPr/>
        </p:nvSpPr>
        <p:spPr>
          <a:xfrm>
            <a:off x="4638426" y="6388607"/>
            <a:ext cx="4324104" cy="369332"/>
          </a:xfrm>
          <a:prstGeom prst="rect">
            <a:avLst/>
          </a:prstGeom>
          <a:noFill/>
        </p:spPr>
        <p:txBody>
          <a:bodyPr wrap="square" rtlCol="0">
            <a:spAutoFit/>
          </a:bodyPr>
          <a:lstStyle/>
          <a:p>
            <a:r>
              <a:rPr lang="en-US" dirty="0">
                <a:ea typeface="Lucida Sans" charset="0"/>
                <a:cs typeface="Lucida Sans" charset="0"/>
              </a:rPr>
              <a:t>Kearney experimental configuration</a:t>
            </a:r>
          </a:p>
        </p:txBody>
      </p:sp>
    </p:spTree>
    <p:extLst>
      <p:ext uri="{BB962C8B-B14F-4D97-AF65-F5344CB8AC3E}">
        <p14:creationId xmlns:p14="http://schemas.microsoft.com/office/powerpoint/2010/main" val="35810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Verification</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295900"/>
          </a:xfrm>
        </p:spPr>
        <p:txBody>
          <a:bodyPr>
            <a:normAutofit fontScale="92500" lnSpcReduction="10000"/>
          </a:bodyPr>
          <a:lstStyle/>
          <a:p>
            <a:r>
              <a:rPr lang="en-US" i="1" dirty="0"/>
              <a:t>Wait, we have a verified code base, however, are running a physics that, while maps to the verification problem, does not have a known solution….</a:t>
            </a:r>
            <a:endParaRPr lang="en-US" u="sng" dirty="0"/>
          </a:p>
          <a:p>
            <a:pPr marL="342900" indent="-342900">
              <a:buFont typeface="Arial" panose="020B0604020202020204" pitchFamily="34" charset="0"/>
              <a:buChar char="•"/>
            </a:pPr>
            <a:r>
              <a:rPr lang="en-US" u="sng" dirty="0"/>
              <a:t>Solution Verification</a:t>
            </a:r>
            <a:r>
              <a:rPr lang="en-US" dirty="0"/>
              <a:t>: The process by which we establish that the numerical error associated with a simulation study is </a:t>
            </a:r>
            <a:r>
              <a:rPr lang="en-US" i="1" dirty="0"/>
              <a:t>quantified</a:t>
            </a:r>
          </a:p>
          <a:p>
            <a:pPr marL="342900" indent="-342900">
              <a:buFont typeface="Arial" panose="020B0604020202020204" pitchFamily="34" charset="0"/>
              <a:buChar char="•"/>
            </a:pPr>
            <a:r>
              <a:rPr lang="en-US" dirty="0"/>
              <a:t>We may be seeking a quantity of interest such, e.g., heat flux to an object, a velocity profile that is of interest, pressure field, drag coefficient, etc.</a:t>
            </a:r>
          </a:p>
          <a:p>
            <a:r>
              <a:rPr lang="en-US" dirty="0"/>
              <a:t>Ideally, as we refine the mesh, we will see a </a:t>
            </a:r>
            <a:r>
              <a:rPr lang="en-US" i="1" dirty="0"/>
              <a:t>reduced</a:t>
            </a:r>
            <a:r>
              <a:rPr lang="en-US" dirty="0"/>
              <a:t> error</a:t>
            </a:r>
          </a:p>
          <a:p>
            <a:pPr marL="342900" indent="-342900">
              <a:buFont typeface="Arial" panose="020B0604020202020204" pitchFamily="34" charset="0"/>
              <a:buChar char="•"/>
            </a:pPr>
            <a:r>
              <a:rPr lang="en-US" dirty="0"/>
              <a:t>However, an error relative to what? An experiment? Another code result? The other simulations?</a:t>
            </a:r>
          </a:p>
          <a:p>
            <a:r>
              <a:rPr lang="en-US" dirty="0"/>
              <a:t>Formally, the product of a solution verification study is a convergence rate for a quantity of interest</a:t>
            </a:r>
          </a:p>
          <a:p>
            <a:r>
              <a:rPr lang="en-US" u="sng" dirty="0"/>
              <a:t>Richardson Extrapolation</a:t>
            </a:r>
            <a:r>
              <a:rPr lang="en-US" dirty="0"/>
              <a:t>: Obtain a series of simulations (that are sufficiently resolved) that are combined to extrapolate to a higher-order solution estimate (given an order of accuracy assumption)</a:t>
            </a:r>
          </a:p>
          <a:p>
            <a:pPr marL="342900" indent="-342900">
              <a:buFont typeface="Arial" panose="020B0604020202020204" pitchFamily="34" charset="0"/>
              <a:buChar char="•"/>
            </a:pPr>
            <a:r>
              <a:rPr lang="en-US" dirty="0"/>
              <a:t>See: Roache, P.J. and </a:t>
            </a:r>
            <a:r>
              <a:rPr lang="en-US" dirty="0" err="1"/>
              <a:t>Knupp</a:t>
            </a:r>
            <a:r>
              <a:rPr lang="en-US" dirty="0"/>
              <a:t>, P.M. (1993), Completed Richardson extrapolation. </a:t>
            </a:r>
            <a:r>
              <a:rPr lang="en-US" dirty="0" err="1"/>
              <a:t>Commun</a:t>
            </a:r>
            <a:r>
              <a:rPr lang="en-US" dirty="0"/>
              <a:t>. </a:t>
            </a:r>
            <a:r>
              <a:rPr lang="en-US" dirty="0" err="1"/>
              <a:t>Numer</a:t>
            </a:r>
            <a:r>
              <a:rPr lang="en-US" dirty="0"/>
              <a:t>. Meth. </a:t>
            </a:r>
            <a:r>
              <a:rPr lang="en-US" dirty="0" err="1"/>
              <a:t>Engng</a:t>
            </a:r>
            <a:r>
              <a:rPr lang="en-US" dirty="0"/>
              <a:t>., 9: 365-374. </a:t>
            </a:r>
            <a:r>
              <a:rPr lang="en-US" dirty="0">
                <a:hlinkClick r:id="rId2"/>
              </a:rPr>
              <a:t>https://doi.org/10.1002/cnm.1640090502</a:t>
            </a:r>
            <a:endParaRPr lang="en-US" dirty="0"/>
          </a:p>
          <a:p>
            <a:r>
              <a:rPr lang="en-US" dirty="0"/>
              <a:t>In practice, most quality studies meet the concept of “solution sensitivity”, i.e., how does the solution vary based on the refined mesh spacing and time step?</a:t>
            </a:r>
          </a:p>
        </p:txBody>
      </p:sp>
    </p:spTree>
    <p:extLst>
      <p:ext uri="{BB962C8B-B14F-4D97-AF65-F5344CB8AC3E}">
        <p14:creationId xmlns:p14="http://schemas.microsoft.com/office/powerpoint/2010/main" val="14721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Sensitivity &amp; Due Diligence for Model-form (Structural) Uncertainty</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Three meshes (solution sensitivity)</a:t>
            </a:r>
          </a:p>
          <a:p>
            <a:pPr marL="342900" indent="-342900">
              <a:buFont typeface="Arial" panose="020B0604020202020204" pitchFamily="34" charset="0"/>
              <a:buChar char="•"/>
            </a:pPr>
            <a:r>
              <a:rPr lang="en-US" dirty="0"/>
              <a:t>Three models (structural uncertainty)</a:t>
            </a:r>
          </a:p>
          <a:p>
            <a:r>
              <a:rPr lang="en-US" dirty="0"/>
              <a:t>The heat flux results also show error bars due to time and spatial averaging over a line-of-site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Can we yet feel confidence in any scientific statement? (much closer)</a:t>
            </a:r>
          </a:p>
          <a:p>
            <a:endParaRPr lang="en-US" dirty="0"/>
          </a:p>
        </p:txBody>
      </p:sp>
      <p:pic>
        <p:nvPicPr>
          <p:cNvPr id="5" name="Picture 4">
            <a:extLst>
              <a:ext uri="{FF2B5EF4-FFF2-40B4-BE49-F238E27FC236}">
                <a16:creationId xmlns:a16="http://schemas.microsoft.com/office/drawing/2014/main" id="{D1C40DD6-78A8-E2BC-FF95-D21075FC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81" y="2683986"/>
            <a:ext cx="3200400" cy="2843478"/>
          </a:xfrm>
          <a:prstGeom prst="rect">
            <a:avLst/>
          </a:prstGeom>
        </p:spPr>
      </p:pic>
      <p:pic>
        <p:nvPicPr>
          <p:cNvPr id="6" name="Picture 5">
            <a:extLst>
              <a:ext uri="{FF2B5EF4-FFF2-40B4-BE49-F238E27FC236}">
                <a16:creationId xmlns:a16="http://schemas.microsoft.com/office/drawing/2014/main" id="{4CFEE22E-DB6B-4A44-B849-FD8548A8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985841"/>
            <a:ext cx="3200400" cy="2843478"/>
          </a:xfrm>
          <a:prstGeom prst="rect">
            <a:avLst/>
          </a:prstGeom>
        </p:spPr>
      </p:pic>
      <p:pic>
        <p:nvPicPr>
          <p:cNvPr id="7" name="Picture 6">
            <a:extLst>
              <a:ext uri="{FF2B5EF4-FFF2-40B4-BE49-F238E27FC236}">
                <a16:creationId xmlns:a16="http://schemas.microsoft.com/office/drawing/2014/main" id="{583DC81C-E5DC-F1B7-EBB7-0E434826E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667" y="3287696"/>
            <a:ext cx="3200400" cy="2843478"/>
          </a:xfrm>
          <a:prstGeom prst="rect">
            <a:avLst/>
          </a:prstGeom>
        </p:spPr>
      </p:pic>
    </p:spTree>
    <p:extLst>
      <p:ext uri="{BB962C8B-B14F-4D97-AF65-F5344CB8AC3E}">
        <p14:creationId xmlns:p14="http://schemas.microsoft.com/office/powerpoint/2010/main" val="210983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1D3D-348E-6EDE-63E8-E6C61EEA29EF}"/>
              </a:ext>
            </a:extLst>
          </p:cNvPr>
          <p:cNvSpPr>
            <a:spLocks noGrp="1"/>
          </p:cNvSpPr>
          <p:nvPr>
            <p:ph type="title"/>
          </p:nvPr>
        </p:nvSpPr>
        <p:spPr/>
        <p:txBody>
          <a:bodyPr/>
          <a:lstStyle/>
          <a:p>
            <a:r>
              <a:rPr lang="en-US" dirty="0"/>
              <a:t>The Effect of Polynomial (P) and Mesh Spacing (H) Refinement</a:t>
            </a:r>
          </a:p>
        </p:txBody>
      </p:sp>
      <p:sp>
        <p:nvSpPr>
          <p:cNvPr id="3" name="Slide Number Placeholder 2">
            <a:extLst>
              <a:ext uri="{FF2B5EF4-FFF2-40B4-BE49-F238E27FC236}">
                <a16:creationId xmlns:a16="http://schemas.microsoft.com/office/drawing/2014/main" id="{C0E9F872-943B-8D11-03AC-83CD82DF252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0C99D325-2641-0649-BF06-FCF3FD094279}"/>
              </a:ext>
            </a:extLst>
          </p:cNvPr>
          <p:cNvSpPr>
            <a:spLocks noGrp="1"/>
          </p:cNvSpPr>
          <p:nvPr>
            <p:ph sz="quarter" idx="11"/>
          </p:nvPr>
        </p:nvSpPr>
        <p:spPr/>
        <p:txBody>
          <a:bodyPr/>
          <a:lstStyle/>
          <a:p>
            <a:r>
              <a:rPr lang="en-US" dirty="0"/>
              <a:t>For the heated cylinder-in-cross flow, either mesh resolution or polynomial promotion provides a more accurate result with more turbulence structure noted</a:t>
            </a:r>
          </a:p>
        </p:txBody>
      </p:sp>
      <p:pic>
        <p:nvPicPr>
          <p:cNvPr id="5" name="Picture 4">
            <a:extLst>
              <a:ext uri="{FF2B5EF4-FFF2-40B4-BE49-F238E27FC236}">
                <a16:creationId xmlns:a16="http://schemas.microsoft.com/office/drawing/2014/main" id="{4CD870FD-DC43-FA66-A31F-08A98E4F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47" y="1996815"/>
            <a:ext cx="4507083" cy="2286000"/>
          </a:xfrm>
          <a:prstGeom prst="rect">
            <a:avLst/>
          </a:prstGeom>
        </p:spPr>
      </p:pic>
      <p:pic>
        <p:nvPicPr>
          <p:cNvPr id="6" name="Picture 5">
            <a:extLst>
              <a:ext uri="{FF2B5EF4-FFF2-40B4-BE49-F238E27FC236}">
                <a16:creationId xmlns:a16="http://schemas.microsoft.com/office/drawing/2014/main" id="{14975C87-907C-9D93-26C9-BA37454A6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065" y="1996815"/>
            <a:ext cx="4507083" cy="2286000"/>
          </a:xfrm>
          <a:prstGeom prst="rect">
            <a:avLst/>
          </a:prstGeom>
        </p:spPr>
      </p:pic>
      <p:pic>
        <p:nvPicPr>
          <p:cNvPr id="7" name="Picture 6">
            <a:extLst>
              <a:ext uri="{FF2B5EF4-FFF2-40B4-BE49-F238E27FC236}">
                <a16:creationId xmlns:a16="http://schemas.microsoft.com/office/drawing/2014/main" id="{6C047668-2FD0-F480-4186-5173154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65" y="4518939"/>
            <a:ext cx="4507083" cy="2286000"/>
          </a:xfrm>
          <a:prstGeom prst="rect">
            <a:avLst/>
          </a:prstGeom>
        </p:spPr>
      </p:pic>
      <p:pic>
        <p:nvPicPr>
          <p:cNvPr id="8" name="Picture 7">
            <a:extLst>
              <a:ext uri="{FF2B5EF4-FFF2-40B4-BE49-F238E27FC236}">
                <a16:creationId xmlns:a16="http://schemas.microsoft.com/office/drawing/2014/main" id="{3D0138B9-ECC8-93FA-E68A-05C391C1A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947" y="4518939"/>
            <a:ext cx="4507083" cy="2286000"/>
          </a:xfrm>
          <a:prstGeom prst="rect">
            <a:avLst/>
          </a:prstGeom>
        </p:spPr>
      </p:pic>
      <p:sp>
        <p:nvSpPr>
          <p:cNvPr id="9" name="TextBox 8">
            <a:extLst>
              <a:ext uri="{FF2B5EF4-FFF2-40B4-BE49-F238E27FC236}">
                <a16:creationId xmlns:a16="http://schemas.microsoft.com/office/drawing/2014/main" id="{02EE3B4B-7725-61B6-2920-3F979F09F4E2}"/>
              </a:ext>
            </a:extLst>
          </p:cNvPr>
          <p:cNvSpPr txBox="1"/>
          <p:nvPr/>
        </p:nvSpPr>
        <p:spPr>
          <a:xfrm>
            <a:off x="1609628" y="2334388"/>
            <a:ext cx="966931" cy="369332"/>
          </a:xfrm>
          <a:prstGeom prst="rect">
            <a:avLst/>
          </a:prstGeom>
          <a:noFill/>
        </p:spPr>
        <p:txBody>
          <a:bodyPr wrap="none" rtlCol="0">
            <a:spAutoFit/>
          </a:bodyPr>
          <a:lstStyle/>
          <a:p>
            <a:r>
              <a:rPr lang="en-US"/>
              <a:t>P=1, R0</a:t>
            </a:r>
          </a:p>
        </p:txBody>
      </p:sp>
      <p:sp>
        <p:nvSpPr>
          <p:cNvPr id="10" name="TextBox 9">
            <a:extLst>
              <a:ext uri="{FF2B5EF4-FFF2-40B4-BE49-F238E27FC236}">
                <a16:creationId xmlns:a16="http://schemas.microsoft.com/office/drawing/2014/main" id="{D50A321F-D26D-2228-CCE8-C048303F53C3}"/>
              </a:ext>
            </a:extLst>
          </p:cNvPr>
          <p:cNvSpPr txBox="1"/>
          <p:nvPr/>
        </p:nvSpPr>
        <p:spPr>
          <a:xfrm>
            <a:off x="6295869" y="2334388"/>
            <a:ext cx="966931" cy="369332"/>
          </a:xfrm>
          <a:prstGeom prst="rect">
            <a:avLst/>
          </a:prstGeom>
          <a:noFill/>
        </p:spPr>
        <p:txBody>
          <a:bodyPr wrap="none" rtlCol="0">
            <a:spAutoFit/>
          </a:bodyPr>
          <a:lstStyle/>
          <a:p>
            <a:r>
              <a:rPr lang="en-US" dirty="0"/>
              <a:t>P=1, R1</a:t>
            </a:r>
          </a:p>
        </p:txBody>
      </p:sp>
      <p:sp>
        <p:nvSpPr>
          <p:cNvPr id="11" name="TextBox 10">
            <a:extLst>
              <a:ext uri="{FF2B5EF4-FFF2-40B4-BE49-F238E27FC236}">
                <a16:creationId xmlns:a16="http://schemas.microsoft.com/office/drawing/2014/main" id="{05D33CDC-4746-E3D0-DBCD-4E0E42F8B4A5}"/>
              </a:ext>
            </a:extLst>
          </p:cNvPr>
          <p:cNvSpPr txBox="1"/>
          <p:nvPr/>
        </p:nvSpPr>
        <p:spPr>
          <a:xfrm>
            <a:off x="1546412" y="4820353"/>
            <a:ext cx="966931" cy="369332"/>
          </a:xfrm>
          <a:prstGeom prst="rect">
            <a:avLst/>
          </a:prstGeom>
          <a:noFill/>
        </p:spPr>
        <p:txBody>
          <a:bodyPr wrap="none" rtlCol="0">
            <a:spAutoFit/>
          </a:bodyPr>
          <a:lstStyle/>
          <a:p>
            <a:r>
              <a:rPr lang="en-US" dirty="0"/>
              <a:t>P=1, R2</a:t>
            </a:r>
          </a:p>
        </p:txBody>
      </p:sp>
      <p:sp>
        <p:nvSpPr>
          <p:cNvPr id="12" name="TextBox 11">
            <a:extLst>
              <a:ext uri="{FF2B5EF4-FFF2-40B4-BE49-F238E27FC236}">
                <a16:creationId xmlns:a16="http://schemas.microsoft.com/office/drawing/2014/main" id="{747458EA-97AE-C36E-8D3E-94D36BECF16E}"/>
              </a:ext>
            </a:extLst>
          </p:cNvPr>
          <p:cNvSpPr txBox="1"/>
          <p:nvPr/>
        </p:nvSpPr>
        <p:spPr>
          <a:xfrm>
            <a:off x="6295868" y="4703030"/>
            <a:ext cx="966931" cy="369332"/>
          </a:xfrm>
          <a:prstGeom prst="rect">
            <a:avLst/>
          </a:prstGeom>
          <a:noFill/>
        </p:spPr>
        <p:txBody>
          <a:bodyPr wrap="none" rtlCol="0">
            <a:spAutoFit/>
          </a:bodyPr>
          <a:lstStyle/>
          <a:p>
            <a:r>
              <a:rPr lang="en-US" dirty="0"/>
              <a:t>P=2, R0</a:t>
            </a:r>
          </a:p>
        </p:txBody>
      </p:sp>
    </p:spTree>
    <p:extLst>
      <p:ext uri="{BB962C8B-B14F-4D97-AF65-F5344CB8AC3E}">
        <p14:creationId xmlns:p14="http://schemas.microsoft.com/office/powerpoint/2010/main" val="1972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5EB3-A0D1-85B8-582C-D2E472879ED9}"/>
              </a:ext>
            </a:extLst>
          </p:cNvPr>
          <p:cNvSpPr>
            <a:spLocks noGrp="1"/>
          </p:cNvSpPr>
          <p:nvPr>
            <p:ph type="title"/>
          </p:nvPr>
        </p:nvSpPr>
        <p:spPr/>
        <p:txBody>
          <a:bodyPr/>
          <a:lstStyle/>
          <a:p>
            <a:r>
              <a:rPr lang="en-US" dirty="0"/>
              <a:t>Review Case and Conceptual Model: </a:t>
            </a:r>
            <a:br>
              <a:rPr lang="en-US" dirty="0"/>
            </a:br>
            <a:r>
              <a:rPr lang="en-US" i="1" dirty="0"/>
              <a:t>Why are we not converging to the experimental result?</a:t>
            </a:r>
            <a:endParaRPr lang="en-US" dirty="0"/>
          </a:p>
        </p:txBody>
      </p:sp>
      <p:sp>
        <p:nvSpPr>
          <p:cNvPr id="3" name="Slide Number Placeholder 2">
            <a:extLst>
              <a:ext uri="{FF2B5EF4-FFF2-40B4-BE49-F238E27FC236}">
                <a16:creationId xmlns:a16="http://schemas.microsoft.com/office/drawing/2014/main" id="{2EBAFF8D-F3C9-74CC-D85C-487C9615B72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7E1C5B8-23F4-3EE8-0B21-1920D0F247B9}"/>
              </a:ext>
            </a:extLst>
          </p:cNvPr>
          <p:cNvSpPr>
            <a:spLocks noGrp="1"/>
          </p:cNvSpPr>
          <p:nvPr>
            <p:ph sz="quarter" idx="11"/>
          </p:nvPr>
        </p:nvSpPr>
        <p:spPr>
          <a:xfrm>
            <a:off x="647700" y="1409700"/>
            <a:ext cx="6913685" cy="5319346"/>
          </a:xfrm>
        </p:spPr>
        <p:txBody>
          <a:bodyPr/>
          <a:lstStyle/>
          <a:p>
            <a:pPr marL="350838" indent="-342900">
              <a:buFont typeface="Arial" panose="020B0604020202020204" pitchFamily="34" charset="0"/>
              <a:buChar char="•"/>
            </a:pPr>
            <a:r>
              <a:rPr lang="en-US" dirty="0"/>
              <a:t>Model Configuration: SNL-based Sean Kearney Experiment, “Experimental investigation of a cylinder in turbulent convection with an imposed shear flow”, </a:t>
            </a:r>
            <a:r>
              <a:rPr lang="en-US" i="1" dirty="0"/>
              <a:t>AIAA</a:t>
            </a:r>
            <a:r>
              <a:rPr lang="en-US" dirty="0"/>
              <a:t>, 2005</a:t>
            </a:r>
          </a:p>
          <a:p>
            <a:pPr marL="350838" indent="-342900">
              <a:buFont typeface="Arial" panose="020B0604020202020204" pitchFamily="34" charset="0"/>
              <a:buChar char="•"/>
            </a:pPr>
            <a:r>
              <a:rPr lang="en-US" dirty="0"/>
              <a:t>Experiment: Outer crossflow, </a:t>
            </a:r>
            <a:r>
              <a:rPr lang="en-US" i="1" dirty="0"/>
              <a:t>outer cylinder wall</a:t>
            </a:r>
            <a:r>
              <a:rPr lang="en-US" dirty="0"/>
              <a:t>, inner hot fluid</a:t>
            </a:r>
          </a:p>
          <a:p>
            <a:pPr marL="350838" indent="-342900">
              <a:buFont typeface="Arial" panose="020B0604020202020204" pitchFamily="34" charset="0"/>
              <a:buChar char="•"/>
            </a:pPr>
            <a:r>
              <a:rPr lang="en-US" dirty="0" err="1"/>
              <a:t>QoI</a:t>
            </a:r>
            <a:r>
              <a:rPr lang="en-US" dirty="0"/>
              <a:t>: Heat flux… How was that obtained?</a:t>
            </a:r>
          </a:p>
          <a:p>
            <a:pPr marL="734886" lvl="1" indent="-342900">
              <a:buFont typeface="Arial" panose="020B0604020202020204" pitchFamily="34" charset="0"/>
              <a:buChar char="•"/>
            </a:pPr>
            <a:r>
              <a:rPr lang="en-US" dirty="0"/>
              <a:t>Inverse analysis! Experiment measured temperature and inferred heat flux; an additional error/uncertainty</a:t>
            </a:r>
          </a:p>
          <a:p>
            <a:pPr marL="7938"/>
            <a:r>
              <a:rPr lang="en-US" u="sng" dirty="0"/>
              <a:t>Iteration on the conceptual model</a:t>
            </a:r>
            <a:r>
              <a:rPr lang="en-US" dirty="0"/>
              <a:t>? Add two fluid regions </a:t>
            </a:r>
            <a:r>
              <a:rPr lang="en-US" i="1" u="sng" dirty="0"/>
              <a:t>and</a:t>
            </a:r>
            <a:r>
              <a:rPr lang="en-US" dirty="0"/>
              <a:t> a CHT coupling to remove the usage of removed the conceptual error an usage of the inverse wall temperature…</a:t>
            </a:r>
          </a:p>
          <a:p>
            <a:pPr marL="7938"/>
            <a:r>
              <a:rPr lang="en-US" dirty="0"/>
              <a:t>Still not perfect, however, we have included many forms of uncertainty in the simulation study</a:t>
            </a:r>
          </a:p>
          <a:p>
            <a:pPr marL="350838" indent="-342900">
              <a:buFont typeface="Arial" panose="020B0604020202020204" pitchFamily="34" charset="0"/>
              <a:buChar char="•"/>
            </a:pPr>
            <a:r>
              <a:rPr lang="en-US" dirty="0"/>
              <a:t>Inflow velocity, wall temperature, etc. are more options</a:t>
            </a:r>
          </a:p>
          <a:p>
            <a:endParaRPr lang="en-US" dirty="0"/>
          </a:p>
        </p:txBody>
      </p:sp>
      <p:pic>
        <p:nvPicPr>
          <p:cNvPr id="5" name="Picture 4">
            <a:extLst>
              <a:ext uri="{FF2B5EF4-FFF2-40B4-BE49-F238E27FC236}">
                <a16:creationId xmlns:a16="http://schemas.microsoft.com/office/drawing/2014/main" id="{F253225E-476F-A5A5-724F-B440660D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29" y="1279465"/>
            <a:ext cx="4139793" cy="3678107"/>
          </a:xfrm>
          <a:prstGeom prst="rect">
            <a:avLst/>
          </a:prstGeom>
        </p:spPr>
      </p:pic>
    </p:spTree>
    <p:extLst>
      <p:ext uri="{BB962C8B-B14F-4D97-AF65-F5344CB8AC3E}">
        <p14:creationId xmlns:p14="http://schemas.microsoft.com/office/powerpoint/2010/main" val="3286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74E-6ED7-C543-7278-CE8C39E741EA}"/>
              </a:ext>
            </a:extLst>
          </p:cNvPr>
          <p:cNvSpPr>
            <a:spLocks noGrp="1"/>
          </p:cNvSpPr>
          <p:nvPr>
            <p:ph type="title"/>
          </p:nvPr>
        </p:nvSpPr>
        <p:spPr/>
        <p:txBody>
          <a:bodyPr/>
          <a:lstStyle/>
          <a:p>
            <a:r>
              <a:rPr lang="en-US" dirty="0"/>
              <a:t>Review of a Strong V&amp;V Process</a:t>
            </a:r>
          </a:p>
        </p:txBody>
      </p:sp>
      <p:sp>
        <p:nvSpPr>
          <p:cNvPr id="3" name="Slide Number Placeholder 2">
            <a:extLst>
              <a:ext uri="{FF2B5EF4-FFF2-40B4-BE49-F238E27FC236}">
                <a16:creationId xmlns:a16="http://schemas.microsoft.com/office/drawing/2014/main" id="{BE6568D0-74E2-9AD1-F346-551B3341342F}"/>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49C70B2-01FB-7D9C-B603-D6D93015FBAE}"/>
              </a:ext>
            </a:extLst>
          </p:cNvPr>
          <p:cNvSpPr>
            <a:spLocks noGrp="1"/>
          </p:cNvSpPr>
          <p:nvPr>
            <p:ph sz="quarter" idx="11"/>
          </p:nvPr>
        </p:nvSpPr>
        <p:spPr>
          <a:xfrm>
            <a:off x="647700" y="1409700"/>
            <a:ext cx="8042898" cy="4885592"/>
          </a:xfrm>
        </p:spPr>
        <p:txBody>
          <a:bodyPr/>
          <a:lstStyle/>
          <a:p>
            <a:pPr marL="0" indent="0">
              <a:buNone/>
            </a:pPr>
            <a:r>
              <a:rPr lang="en-US" kern="0" dirty="0"/>
              <a:t>Established a sound LES-based V&amp;V process (with uncertainty quantification) that includes the following attributes:</a:t>
            </a:r>
          </a:p>
          <a:p>
            <a:pPr marL="342900" indent="-342900">
              <a:buFont typeface="Arial" panose="020B0604020202020204" pitchFamily="34" charset="0"/>
              <a:buChar char="•"/>
            </a:pPr>
            <a:r>
              <a:rPr lang="en-US" kern="0" dirty="0"/>
              <a:t>Definition of key physics, PIRT</a:t>
            </a:r>
          </a:p>
          <a:p>
            <a:pPr marL="342900" indent="-342900">
              <a:buFont typeface="Arial" panose="020B0604020202020204" pitchFamily="34" charset="0"/>
              <a:buChar char="•"/>
            </a:pPr>
            <a:r>
              <a:rPr lang="en-US" kern="0" dirty="0"/>
              <a:t>Code verification </a:t>
            </a:r>
          </a:p>
          <a:p>
            <a:pPr marL="342900" indent="-342900">
              <a:buFont typeface="Arial" panose="020B0604020202020204" pitchFamily="34" charset="0"/>
              <a:buChar char="•"/>
            </a:pPr>
            <a:r>
              <a:rPr lang="en-US" kern="0" dirty="0"/>
              <a:t>Validation including solution sensitivity </a:t>
            </a:r>
          </a:p>
          <a:p>
            <a:pPr marL="342900" indent="-342900">
              <a:buFont typeface="Arial" panose="020B0604020202020204" pitchFamily="34" charset="0"/>
              <a:buChar char="•"/>
            </a:pPr>
            <a:r>
              <a:rPr lang="en-US" kern="0" dirty="0"/>
              <a:t>Structural uncertainty, i.e., model form, quantification</a:t>
            </a:r>
          </a:p>
          <a:p>
            <a:pPr marL="342900" indent="-342900">
              <a:buFont typeface="Arial" panose="020B0604020202020204" pitchFamily="34" charset="0"/>
              <a:buChar char="•"/>
            </a:pPr>
            <a:r>
              <a:rPr lang="en-US" u="sng" kern="0" dirty="0"/>
              <a:t>Physics assumptions</a:t>
            </a:r>
            <a:r>
              <a:rPr lang="en-US" kern="0" dirty="0"/>
              <a:t>, i.e., your conceptual model</a:t>
            </a:r>
          </a:p>
          <a:p>
            <a:endParaRPr lang="en-US" dirty="0"/>
          </a:p>
        </p:txBody>
      </p:sp>
      <p:pic>
        <p:nvPicPr>
          <p:cNvPr id="5" name="Picture 4">
            <a:extLst>
              <a:ext uri="{FF2B5EF4-FFF2-40B4-BE49-F238E27FC236}">
                <a16:creationId xmlns:a16="http://schemas.microsoft.com/office/drawing/2014/main" id="{3DB1F73C-7641-FC83-E418-CC0AD12E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097" y="2400300"/>
            <a:ext cx="2315651" cy="2057400"/>
          </a:xfrm>
          <a:prstGeom prst="rect">
            <a:avLst/>
          </a:prstGeom>
        </p:spPr>
      </p:pic>
      <p:sp>
        <p:nvSpPr>
          <p:cNvPr id="6" name="TextBox 5">
            <a:extLst>
              <a:ext uri="{FF2B5EF4-FFF2-40B4-BE49-F238E27FC236}">
                <a16:creationId xmlns:a16="http://schemas.microsoft.com/office/drawing/2014/main" id="{F38308B9-6E5F-91DA-867C-41C934D9E093}"/>
              </a:ext>
            </a:extLst>
          </p:cNvPr>
          <p:cNvSpPr txBox="1"/>
          <p:nvPr/>
        </p:nvSpPr>
        <p:spPr>
          <a:xfrm>
            <a:off x="1469868" y="639633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7" name="Picture 6">
            <a:extLst>
              <a:ext uri="{FF2B5EF4-FFF2-40B4-BE49-F238E27FC236}">
                <a16:creationId xmlns:a16="http://schemas.microsoft.com/office/drawing/2014/main" id="{6F4BE963-FF94-D8BF-81AE-64408E0A0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127" y="4586231"/>
            <a:ext cx="2315650" cy="2057400"/>
          </a:xfrm>
          <a:prstGeom prst="rect">
            <a:avLst/>
          </a:prstGeom>
        </p:spPr>
      </p:pic>
      <p:sp>
        <p:nvSpPr>
          <p:cNvPr id="9" name="TextBox 8">
            <a:extLst>
              <a:ext uri="{FF2B5EF4-FFF2-40B4-BE49-F238E27FC236}">
                <a16:creationId xmlns:a16="http://schemas.microsoft.com/office/drawing/2014/main" id="{BD68EC37-C9E5-D7CC-D378-015AAF755CBB}"/>
              </a:ext>
            </a:extLst>
          </p:cNvPr>
          <p:cNvSpPr txBox="1"/>
          <p:nvPr/>
        </p:nvSpPr>
        <p:spPr>
          <a:xfrm>
            <a:off x="8819365" y="2385505"/>
            <a:ext cx="1436612" cy="338554"/>
          </a:xfrm>
          <a:prstGeom prst="rect">
            <a:avLst/>
          </a:prstGeom>
          <a:noFill/>
        </p:spPr>
        <p:txBody>
          <a:bodyPr wrap="square" rtlCol="0">
            <a:spAutoFit/>
          </a:bodyPr>
          <a:lstStyle/>
          <a:p>
            <a:r>
              <a:rPr lang="en-US" sz="1600" dirty="0"/>
              <a:t>Structural UQ</a:t>
            </a:r>
          </a:p>
        </p:txBody>
      </p:sp>
      <p:pic>
        <p:nvPicPr>
          <p:cNvPr id="10" name="Picture 9">
            <a:extLst>
              <a:ext uri="{FF2B5EF4-FFF2-40B4-BE49-F238E27FC236}">
                <a16:creationId xmlns:a16="http://schemas.microsoft.com/office/drawing/2014/main" id="{E8BD82BC-27CB-11D9-3DA0-FEE0B337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107" y="330513"/>
            <a:ext cx="2698133" cy="2057400"/>
          </a:xfrm>
          <a:prstGeom prst="rect">
            <a:avLst/>
          </a:prstGeom>
        </p:spPr>
      </p:pic>
      <p:sp>
        <p:nvSpPr>
          <p:cNvPr id="11" name="TextBox 10">
            <a:extLst>
              <a:ext uri="{FF2B5EF4-FFF2-40B4-BE49-F238E27FC236}">
                <a16:creationId xmlns:a16="http://schemas.microsoft.com/office/drawing/2014/main" id="{87CF0E49-FC5B-EC73-BBAA-9A86EE0F8358}"/>
              </a:ext>
            </a:extLst>
          </p:cNvPr>
          <p:cNvSpPr txBox="1"/>
          <p:nvPr/>
        </p:nvSpPr>
        <p:spPr>
          <a:xfrm>
            <a:off x="8872636" y="383025"/>
            <a:ext cx="1454244" cy="584775"/>
          </a:xfrm>
          <a:prstGeom prst="rect">
            <a:avLst/>
          </a:prstGeom>
          <a:noFill/>
        </p:spPr>
        <p:txBody>
          <a:bodyPr wrap="square" rtlCol="0">
            <a:spAutoFit/>
          </a:bodyPr>
          <a:lstStyle/>
          <a:p>
            <a:r>
              <a:rPr lang="en-US" sz="1600" dirty="0"/>
              <a:t>Numerical UQ</a:t>
            </a:r>
          </a:p>
        </p:txBody>
      </p:sp>
      <p:sp>
        <p:nvSpPr>
          <p:cNvPr id="12" name="TextBox 11">
            <a:extLst>
              <a:ext uri="{FF2B5EF4-FFF2-40B4-BE49-F238E27FC236}">
                <a16:creationId xmlns:a16="http://schemas.microsoft.com/office/drawing/2014/main" id="{B201AF92-0EF4-9C12-66A1-2B5CCAC946B9}"/>
              </a:ext>
            </a:extLst>
          </p:cNvPr>
          <p:cNvSpPr txBox="1"/>
          <p:nvPr/>
        </p:nvSpPr>
        <p:spPr>
          <a:xfrm>
            <a:off x="8979290" y="4549053"/>
            <a:ext cx="1347590" cy="338554"/>
          </a:xfrm>
          <a:prstGeom prst="rect">
            <a:avLst/>
          </a:prstGeom>
          <a:noFill/>
        </p:spPr>
        <p:txBody>
          <a:bodyPr wrap="square" rtlCol="0">
            <a:spAutoFit/>
          </a:bodyPr>
          <a:lstStyle/>
          <a:p>
            <a:r>
              <a:rPr lang="en-US" sz="1600" dirty="0"/>
              <a:t>Physics UQ</a:t>
            </a:r>
          </a:p>
        </p:txBody>
      </p:sp>
      <p:sp>
        <p:nvSpPr>
          <p:cNvPr id="13" name="TextBox 12">
            <a:extLst>
              <a:ext uri="{FF2B5EF4-FFF2-40B4-BE49-F238E27FC236}">
                <a16:creationId xmlns:a16="http://schemas.microsoft.com/office/drawing/2014/main" id="{86D85431-41A5-2F98-05AE-5F40A283EC9E}"/>
              </a:ext>
            </a:extLst>
          </p:cNvPr>
          <p:cNvSpPr txBox="1"/>
          <p:nvPr/>
        </p:nvSpPr>
        <p:spPr>
          <a:xfrm>
            <a:off x="1724331" y="4055265"/>
            <a:ext cx="2045753" cy="338554"/>
          </a:xfrm>
          <a:prstGeom prst="rect">
            <a:avLst/>
          </a:prstGeom>
          <a:noFill/>
        </p:spPr>
        <p:txBody>
          <a:bodyPr wrap="none" rtlCol="0">
            <a:spAutoFit/>
          </a:bodyPr>
          <a:lstStyle/>
          <a:p>
            <a:r>
              <a:rPr lang="en-US" sz="1600" dirty="0"/>
              <a:t>Non-isothermal MMS</a:t>
            </a:r>
          </a:p>
        </p:txBody>
      </p:sp>
      <p:pic>
        <p:nvPicPr>
          <p:cNvPr id="14" name="Picture 13">
            <a:extLst>
              <a:ext uri="{FF2B5EF4-FFF2-40B4-BE49-F238E27FC236}">
                <a16:creationId xmlns:a16="http://schemas.microsoft.com/office/drawing/2014/main" id="{E9078593-FDC8-C826-1FA8-AFB1F120A899}"/>
              </a:ext>
            </a:extLst>
          </p:cNvPr>
          <p:cNvPicPr>
            <a:picLocks noChangeAspect="1"/>
          </p:cNvPicPr>
          <p:nvPr/>
        </p:nvPicPr>
        <p:blipFill rotWithShape="1">
          <a:blip r:embed="rId5">
            <a:extLst>
              <a:ext uri="{28A0092B-C50C-407E-A947-70E740481C1C}">
                <a14:useLocalDpi xmlns:a14="http://schemas.microsoft.com/office/drawing/2010/main" val="0"/>
              </a:ext>
            </a:extLst>
          </a:blip>
          <a:srcRect r="4074" b="3014"/>
          <a:stretch/>
        </p:blipFill>
        <p:spPr>
          <a:xfrm>
            <a:off x="1456588" y="4310779"/>
            <a:ext cx="2219253" cy="1995378"/>
          </a:xfrm>
          <a:prstGeom prst="rect">
            <a:avLst/>
          </a:prstGeom>
        </p:spPr>
      </p:pic>
      <p:sp>
        <p:nvSpPr>
          <p:cNvPr id="15" name="Left Brace 14">
            <a:extLst>
              <a:ext uri="{FF2B5EF4-FFF2-40B4-BE49-F238E27FC236}">
                <a16:creationId xmlns:a16="http://schemas.microsoft.com/office/drawing/2014/main" id="{E3F109B3-0A65-3A27-FE52-2846014EE134}"/>
              </a:ext>
            </a:extLst>
          </p:cNvPr>
          <p:cNvSpPr/>
          <p:nvPr/>
        </p:nvSpPr>
        <p:spPr>
          <a:xfrm>
            <a:off x="2253260" y="5091604"/>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981FCD-D1B7-5E08-AD31-05BEF0071366}"/>
              </a:ext>
            </a:extLst>
          </p:cNvPr>
          <p:cNvSpPr txBox="1"/>
          <p:nvPr/>
        </p:nvSpPr>
        <p:spPr>
          <a:xfrm>
            <a:off x="1692409" y="521021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pic>
        <p:nvPicPr>
          <p:cNvPr id="17" name="Picture 16">
            <a:extLst>
              <a:ext uri="{FF2B5EF4-FFF2-40B4-BE49-F238E27FC236}">
                <a16:creationId xmlns:a16="http://schemas.microsoft.com/office/drawing/2014/main" id="{5AF5743B-C8EF-CD01-DF5D-43E2D136B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4097" y="4200207"/>
            <a:ext cx="3786230" cy="2105950"/>
          </a:xfrm>
          <a:prstGeom prst="rect">
            <a:avLst/>
          </a:prstGeom>
        </p:spPr>
      </p:pic>
    </p:spTree>
    <p:extLst>
      <p:ext uri="{BB962C8B-B14F-4D97-AF65-F5344CB8AC3E}">
        <p14:creationId xmlns:p14="http://schemas.microsoft.com/office/powerpoint/2010/main" val="31662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AECE209-D1DE-830D-A1E1-81C398A15CAF}"/>
              </a:ext>
            </a:extLst>
          </p:cNvPr>
          <p:cNvSpPr/>
          <p:nvPr/>
        </p:nvSpPr>
        <p:spPr>
          <a:xfrm>
            <a:off x="7444021" y="3195713"/>
            <a:ext cx="3479794" cy="149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a:t>
            </a:r>
          </a:p>
        </p:txBody>
      </p:sp>
    </p:spTree>
    <p:extLst>
      <p:ext uri="{BB962C8B-B14F-4D97-AF65-F5344CB8AC3E}">
        <p14:creationId xmlns:p14="http://schemas.microsoft.com/office/powerpoint/2010/main" val="5950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sp>
        <p:nvSpPr>
          <p:cNvPr id="12" name="TextBox 11">
            <a:extLst>
              <a:ext uri="{FF2B5EF4-FFF2-40B4-BE49-F238E27FC236}">
                <a16:creationId xmlns:a16="http://schemas.microsoft.com/office/drawing/2014/main" id="{80260989-2FC4-D62A-A7A1-9C13344F41B5}"/>
              </a:ext>
            </a:extLst>
          </p:cNvPr>
          <p:cNvSpPr txBox="1"/>
          <p:nvPr/>
        </p:nvSpPr>
        <p:spPr>
          <a:xfrm>
            <a:off x="7352252" y="3212042"/>
            <a:ext cx="596638" cy="584775"/>
          </a:xfrm>
          <a:prstGeom prst="rect">
            <a:avLst/>
          </a:prstGeom>
          <a:noFill/>
        </p:spPr>
        <p:txBody>
          <a:bodyPr wrap="none" rtlCol="0">
            <a:spAutoFit/>
          </a:bodyPr>
          <a:lstStyle/>
          <a:p>
            <a:r>
              <a:rPr lang="en-US" sz="3200" dirty="0" err="1">
                <a:cs typeface="Lucida Sans Unicode"/>
              </a:rPr>
              <a:t>xF</a:t>
            </a:r>
            <a:endParaRPr lang="en-US" sz="3200" dirty="0">
              <a:cs typeface="Lucida Sans Unicode"/>
            </a:endParaRP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757272C-9BDD-BCDA-B6AE-7A7ECCC07855}"/>
              </a:ext>
            </a:extLst>
          </p:cNvPr>
          <p:cNvCxnSpPr/>
          <p:nvPr/>
        </p:nvCxnSpPr>
        <p:spPr>
          <a:xfrm>
            <a:off x="8008602" y="3480228"/>
            <a:ext cx="10146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86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Verification and Validation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r>
              <a:rPr lang="en-US" dirty="0"/>
              <a:t>Introduce and Discuss: </a:t>
            </a:r>
          </a:p>
          <a:p>
            <a:pPr marL="342900" indent="-342900">
              <a:buFont typeface="Arial" panose="020B0604020202020204" pitchFamily="34" charset="0"/>
              <a:buChar char="•"/>
            </a:pPr>
            <a:r>
              <a:rPr lang="en-US" dirty="0"/>
              <a:t>Elements of a Poor/High-Quality Verification Study</a:t>
            </a:r>
          </a:p>
          <a:p>
            <a:pPr marL="342900" indent="-342900">
              <a:buFont typeface="Arial" panose="020B0604020202020204" pitchFamily="34" charset="0"/>
              <a:buChar char="•"/>
            </a:pPr>
            <a:r>
              <a:rPr lang="en-US" dirty="0"/>
              <a:t>Elements of a Pool/High-Quality Validation Study</a:t>
            </a:r>
          </a:p>
          <a:p>
            <a:pPr marL="342900" indent="-342900">
              <a:buFont typeface="Arial" panose="020B0604020202020204" pitchFamily="34" charset="0"/>
              <a:buChar char="•"/>
            </a:pPr>
            <a:r>
              <a:rPr lang="en-US" dirty="0"/>
              <a:t>Overview of a Phenomena Identification Ranking Table (PIRT)</a:t>
            </a:r>
          </a:p>
          <a:p>
            <a:pPr marL="726948" lvl="1" indent="-342900">
              <a:buFont typeface="Arial" panose="020B0604020202020204" pitchFamily="34" charset="0"/>
              <a:buChar char="•"/>
            </a:pPr>
            <a:r>
              <a:rPr lang="en-US" dirty="0"/>
              <a:t>Cast within a fire safety use case</a:t>
            </a:r>
          </a:p>
          <a:p>
            <a:pPr marL="342900" indent="-342900">
              <a:buFont typeface="Arial" panose="020B0604020202020204" pitchFamily="34" charset="0"/>
              <a:buChar char="•"/>
            </a:pPr>
            <a:r>
              <a:rPr lang="en-US" dirty="0"/>
              <a:t>Solution Verification</a:t>
            </a:r>
          </a:p>
          <a:p>
            <a:pPr marL="342900" indent="-342900">
              <a:buFont typeface="Arial" panose="020B0604020202020204" pitchFamily="34" charset="0"/>
              <a:buChar char="•"/>
            </a:pPr>
            <a:r>
              <a:rPr lang="en-US" dirty="0"/>
              <a:t>The Role of Code Verification, including the Method of Manufactured Solutions (MMS)</a:t>
            </a:r>
          </a:p>
          <a:p>
            <a:pPr marL="342900" indent="-342900">
              <a:buFont typeface="Arial" panose="020B0604020202020204" pitchFamily="34" charset="0"/>
              <a:buChar char="•"/>
            </a:pPr>
            <a:r>
              <a:rPr lang="en-US" dirty="0"/>
              <a:t>Code Verification: Value Proposition</a:t>
            </a:r>
          </a:p>
          <a:p>
            <a:pPr marL="342900" indent="-342900">
              <a:buFont typeface="Arial" panose="020B0604020202020204" pitchFamily="34" charset="0"/>
              <a:buChar char="•"/>
            </a:pPr>
            <a:r>
              <a:rPr lang="en-US" dirty="0"/>
              <a:t>Review</a:t>
            </a:r>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Content Placeholder 4" descr="TFNS_Data.tiff">
            <a:extLst>
              <a:ext uri="{FF2B5EF4-FFF2-40B4-BE49-F238E27FC236}">
                <a16:creationId xmlns:a16="http://schemas.microsoft.com/office/drawing/2014/main" id="{4D6615EE-FD36-40AD-FA65-EA68A74F197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777586" y="1413713"/>
            <a:ext cx="4605521" cy="4159825"/>
          </a:xfrm>
          <a:prstGeom prst="rect">
            <a:avLst/>
          </a:prstGeom>
        </p:spPr>
      </p:pic>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5"/>
            <a:extLst>
              <a:ext uri="{FF2B5EF4-FFF2-40B4-BE49-F238E27FC236}">
                <a16:creationId xmlns:a16="http://schemas.microsoft.com/office/drawing/2014/main" id="{70F9E27B-5435-5887-44B5-7EE3DDCC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9CCF-3016-AAC8-1075-36D0C4A3DA9A}"/>
              </a:ext>
            </a:extLst>
          </p:cNvPr>
          <p:cNvSpPr>
            <a:spLocks noGrp="1"/>
          </p:cNvSpPr>
          <p:nvPr>
            <p:ph type="title"/>
          </p:nvPr>
        </p:nvSpPr>
        <p:spPr/>
        <p:txBody>
          <a:bodyPr/>
          <a:lstStyle/>
          <a:p>
            <a:r>
              <a:rPr lang="en-US" dirty="0"/>
              <a:t>How Code Verification Can Guide Numerical Methods Elucidation</a:t>
            </a:r>
          </a:p>
        </p:txBody>
      </p:sp>
      <p:sp>
        <p:nvSpPr>
          <p:cNvPr id="3" name="Slide Number Placeholder 2">
            <a:extLst>
              <a:ext uri="{FF2B5EF4-FFF2-40B4-BE49-F238E27FC236}">
                <a16:creationId xmlns:a16="http://schemas.microsoft.com/office/drawing/2014/main" id="{ABD18E73-F95E-22DC-3AA2-51D819FE5414}"/>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44382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Consistent vs Lumped Mass Matrix</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0" indent="0">
              <a:buNone/>
            </a:pPr>
            <a:r>
              <a:rPr lang="en-US" u="sng" kern="0" dirty="0"/>
              <a:t>Goal</a:t>
            </a:r>
            <a:r>
              <a:rPr lang="en-US" kern="0" dirty="0"/>
              <a:t>: Explore the time accuracy of the consistent mass matrix approach on a structured mesh </a:t>
            </a:r>
          </a:p>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2"/>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2"/>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2"/>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3"/>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pic>
        <p:nvPicPr>
          <p:cNvPr id="11" name="Picture 10">
            <a:extLst>
              <a:ext uri="{FF2B5EF4-FFF2-40B4-BE49-F238E27FC236}">
                <a16:creationId xmlns:a16="http://schemas.microsoft.com/office/drawing/2014/main" id="{0BBDC843-0D1A-7A6F-3429-66F98D8DF8AC}"/>
              </a:ext>
            </a:extLst>
          </p:cNvPr>
          <p:cNvPicPr>
            <a:picLocks noChangeAspect="1"/>
          </p:cNvPicPr>
          <p:nvPr/>
        </p:nvPicPr>
        <p:blipFill>
          <a:blip r:embed="rId4"/>
          <a:stretch>
            <a:fillRect/>
          </a:stretch>
        </p:blipFill>
        <p:spPr>
          <a:xfrm>
            <a:off x="1874464" y="2642376"/>
            <a:ext cx="2909911" cy="2626318"/>
          </a:xfrm>
          <a:prstGeom prst="rect">
            <a:avLst/>
          </a:prstGeom>
        </p:spPr>
      </p:pic>
    </p:spTree>
    <p:extLst>
      <p:ext uri="{BB962C8B-B14F-4D97-AF65-F5344CB8AC3E}">
        <p14:creationId xmlns:p14="http://schemas.microsoft.com/office/powerpoint/2010/main" val="381109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27111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6FDE-2B5B-DB57-B074-800F0B0E3A4A}"/>
              </a:ext>
            </a:extLst>
          </p:cNvPr>
          <p:cNvSpPr>
            <a:spLocks noGrp="1"/>
          </p:cNvSpPr>
          <p:nvPr>
            <p:ph type="title"/>
          </p:nvPr>
        </p:nvSpPr>
        <p:spPr/>
        <p:txBody>
          <a:bodyPr/>
          <a:lstStyle/>
          <a:p>
            <a:r>
              <a:rPr lang="en-US" dirty="0"/>
              <a:t>Code or Conceptual Error? Part 2: Boundary Conditions</a:t>
            </a:r>
          </a:p>
        </p:txBody>
      </p:sp>
      <p:sp>
        <p:nvSpPr>
          <p:cNvPr id="3" name="Slide Number Placeholder 2">
            <a:extLst>
              <a:ext uri="{FF2B5EF4-FFF2-40B4-BE49-F238E27FC236}">
                <a16:creationId xmlns:a16="http://schemas.microsoft.com/office/drawing/2014/main" id="{AFAF3CA9-00D2-E10F-746C-D2CA3FAA5C13}"/>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434D147-3C3F-5513-F0B7-CED1DB6428F0}"/>
              </a:ext>
            </a:extLst>
          </p:cNvPr>
          <p:cNvSpPr>
            <a:spLocks noGrp="1"/>
          </p:cNvSpPr>
          <p:nvPr>
            <p:ph sz="quarter" idx="11"/>
          </p:nvPr>
        </p:nvSpPr>
        <p:spPr>
          <a:xfrm>
            <a:off x="647700" y="1409700"/>
            <a:ext cx="6222023" cy="5426812"/>
          </a:xfrm>
        </p:spPr>
        <p:txBody>
          <a:bodyPr/>
          <a:lstStyle/>
          <a:p>
            <a:r>
              <a:rPr lang="en-US" u="sng" kern="0" dirty="0"/>
              <a:t>Case Study</a:t>
            </a:r>
            <a:r>
              <a:rPr lang="en-US" kern="0" dirty="0"/>
              <a:t>: Using the </a:t>
            </a:r>
            <a:r>
              <a:rPr lang="en-US" kern="0" dirty="0" err="1"/>
              <a:t>convecting</a:t>
            </a:r>
            <a:r>
              <a:rPr lang="en-US" kern="0" dirty="0"/>
              <a:t> Taylor Vortex case, explore boundary conditions</a:t>
            </a:r>
          </a:p>
          <a:p>
            <a:pPr marL="342900" indent="-342900">
              <a:buFont typeface="Arial" panose="020B0604020202020204" pitchFamily="34" charset="0"/>
              <a:buChar char="•"/>
            </a:pPr>
            <a:r>
              <a:rPr lang="en-US" u="sng" kern="0" dirty="0"/>
              <a:t>Choice 1</a:t>
            </a:r>
            <a:r>
              <a:rPr lang="en-US" kern="0" dirty="0"/>
              <a:t>: Periodic with specified initial condition</a:t>
            </a:r>
          </a:p>
          <a:p>
            <a:pPr marL="726948" lvl="1" indent="-342900">
              <a:buFont typeface="Arial" panose="020B0604020202020204" pitchFamily="34" charset="0"/>
              <a:buChar char="•"/>
            </a:pPr>
            <a:r>
              <a:rPr lang="en-US" kern="0" dirty="0"/>
              <a:t>Requires no formal boundary conditions</a:t>
            </a:r>
          </a:p>
          <a:p>
            <a:pPr marL="342900" indent="-342900">
              <a:buFont typeface="Arial" panose="020B0604020202020204" pitchFamily="34" charset="0"/>
              <a:buChar char="•"/>
            </a:pPr>
            <a:r>
              <a:rPr lang="en-US" u="sng" kern="0" dirty="0"/>
              <a:t>Choice 2</a:t>
            </a:r>
            <a:r>
              <a:rPr lang="en-US" kern="0" dirty="0"/>
              <a:t>: Inflow</a:t>
            </a:r>
          </a:p>
          <a:p>
            <a:pPr marL="726948" lvl="1" indent="-342900">
              <a:buFont typeface="Arial" panose="020B0604020202020204" pitchFamily="34" charset="0"/>
              <a:buChar char="•"/>
            </a:pPr>
            <a:r>
              <a:rPr lang="en-US" kern="0" dirty="0"/>
              <a:t>Easy, velocity is specified as a </a:t>
            </a:r>
            <a:r>
              <a:rPr lang="en-US" kern="0" dirty="0" err="1"/>
              <a:t>Dircihlet</a:t>
            </a:r>
            <a:endParaRPr lang="en-US" kern="0" dirty="0"/>
          </a:p>
          <a:p>
            <a:pPr marL="342900" indent="-342900">
              <a:buFont typeface="Arial" panose="020B0604020202020204" pitchFamily="34" charset="0"/>
              <a:buChar char="•"/>
            </a:pPr>
            <a:r>
              <a:rPr lang="en-US" kern="0" dirty="0"/>
              <a:t>What about pressure? The default approach is to assume a zero normal pressure gradient (no-op) – similar to what would be found at a wall</a:t>
            </a:r>
          </a:p>
          <a:p>
            <a:pPr marL="342900" indent="-342900">
              <a:buFont typeface="Arial" panose="020B0604020202020204" pitchFamily="34" charset="0"/>
              <a:buChar char="•"/>
            </a:pPr>
            <a:r>
              <a:rPr lang="en-US" kern="0" dirty="0"/>
              <a:t>A notion of a “spurious numerical boundary layer” (</a:t>
            </a:r>
            <a:r>
              <a:rPr lang="en-US" kern="0" dirty="0" err="1"/>
              <a:t>Gresho</a:t>
            </a:r>
            <a:r>
              <a:rPr lang="en-US" kern="0" dirty="0"/>
              <a:t>, 1995) shows a characteristic length </a:t>
            </a:r>
            <a:r>
              <a:rPr lang="en-US" kern="0" dirty="0">
                <a:latin typeface="Symbol" pitchFamily="2" charset="2"/>
              </a:rPr>
              <a:t>d</a:t>
            </a:r>
            <a:r>
              <a:rPr lang="en-US" kern="0" dirty="0"/>
              <a:t> ~ sqrt(</a:t>
            </a:r>
            <a:r>
              <a:rPr lang="en-US" kern="0" dirty="0" err="1">
                <a:latin typeface="Symbol" pitchFamily="2" charset="2"/>
              </a:rPr>
              <a:t>nD</a:t>
            </a:r>
            <a:r>
              <a:rPr lang="en-US" kern="0" dirty="0" err="1"/>
              <a:t>t</a:t>
            </a:r>
            <a:r>
              <a:rPr lang="en-US" kern="0" dirty="0"/>
              <a:t>) error</a:t>
            </a:r>
          </a:p>
          <a:p>
            <a:pPr marL="342900" indent="-342900">
              <a:buFont typeface="Arial" panose="020B0604020202020204" pitchFamily="34" charset="0"/>
              <a:buChar char="•"/>
            </a:pPr>
            <a:r>
              <a:rPr lang="en-US" kern="0" dirty="0"/>
              <a:t>We also need to make sure that we are adequately converging the nonlinear system within the time step</a:t>
            </a:r>
            <a:endParaRPr lang="en-US" dirty="0"/>
          </a:p>
          <a:p>
            <a:endParaRPr lang="en-US" dirty="0"/>
          </a:p>
        </p:txBody>
      </p:sp>
      <p:pic>
        <p:nvPicPr>
          <p:cNvPr id="5" name="Picture 4">
            <a:extLst>
              <a:ext uri="{FF2B5EF4-FFF2-40B4-BE49-F238E27FC236}">
                <a16:creationId xmlns:a16="http://schemas.microsoft.com/office/drawing/2014/main" id="{C17AC730-7EA6-FE0B-9994-DED7F1AB5EB4}"/>
              </a:ext>
            </a:extLst>
          </p:cNvPr>
          <p:cNvPicPr>
            <a:picLocks noChangeAspect="1"/>
          </p:cNvPicPr>
          <p:nvPr/>
        </p:nvPicPr>
        <p:blipFill>
          <a:blip r:embed="rId2"/>
          <a:stretch>
            <a:fillRect/>
          </a:stretch>
        </p:blipFill>
        <p:spPr>
          <a:xfrm>
            <a:off x="7247454" y="799845"/>
            <a:ext cx="3990703" cy="5943600"/>
          </a:xfrm>
          <a:prstGeom prst="rect">
            <a:avLst/>
          </a:prstGeom>
        </p:spPr>
      </p:pic>
      <p:pic>
        <p:nvPicPr>
          <p:cNvPr id="6" name="Picture 5">
            <a:extLst>
              <a:ext uri="{FF2B5EF4-FFF2-40B4-BE49-F238E27FC236}">
                <a16:creationId xmlns:a16="http://schemas.microsoft.com/office/drawing/2014/main" id="{571B978E-EE7D-2203-242A-19DA8B2B1CD7}"/>
              </a:ext>
            </a:extLst>
          </p:cNvPr>
          <p:cNvPicPr>
            <a:picLocks noChangeAspect="1"/>
          </p:cNvPicPr>
          <p:nvPr/>
        </p:nvPicPr>
        <p:blipFill>
          <a:blip r:embed="rId3"/>
          <a:stretch>
            <a:fillRect/>
          </a:stretch>
        </p:blipFill>
        <p:spPr>
          <a:xfrm>
            <a:off x="8366582" y="4844143"/>
            <a:ext cx="1616196" cy="1458685"/>
          </a:xfrm>
          <a:prstGeom prst="rect">
            <a:avLst/>
          </a:prstGeom>
        </p:spPr>
      </p:pic>
    </p:spTree>
    <p:extLst>
      <p:ext uri="{BB962C8B-B14F-4D97-AF65-F5344CB8AC3E}">
        <p14:creationId xmlns:p14="http://schemas.microsoft.com/office/powerpoint/2010/main" val="25794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4BEE-D0BA-CF68-8F42-BDA374FA7FFF}"/>
              </a:ext>
            </a:extLst>
          </p:cNvPr>
          <p:cNvSpPr>
            <a:spLocks noGrp="1"/>
          </p:cNvSpPr>
          <p:nvPr>
            <p:ph type="title"/>
          </p:nvPr>
        </p:nvSpPr>
        <p:spPr/>
        <p:txBody>
          <a:bodyPr/>
          <a:lstStyle/>
          <a:p>
            <a:r>
              <a:rPr lang="en-US" dirty="0"/>
              <a:t>Spatial Verification Process</a:t>
            </a:r>
          </a:p>
        </p:txBody>
      </p:sp>
      <p:sp>
        <p:nvSpPr>
          <p:cNvPr id="3" name="Slide Number Placeholder 2">
            <a:extLst>
              <a:ext uri="{FF2B5EF4-FFF2-40B4-BE49-F238E27FC236}">
                <a16:creationId xmlns:a16="http://schemas.microsoft.com/office/drawing/2014/main" id="{5D749809-30E4-4FC6-2926-575A90FEFE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DD5428-CF0A-FE30-673D-A90480A749B1}"/>
                  </a:ext>
                </a:extLst>
              </p:cNvPr>
              <p:cNvSpPr>
                <a:spLocks noGrp="1"/>
              </p:cNvSpPr>
              <p:nvPr>
                <p:ph sz="quarter" idx="11"/>
              </p:nvPr>
            </p:nvSpPr>
            <p:spPr>
              <a:xfrm>
                <a:off x="647700" y="1409700"/>
                <a:ext cx="11049000" cy="5342792"/>
              </a:xfrm>
            </p:spPr>
            <p:txBody>
              <a:bodyPr>
                <a:noAutofit/>
              </a:bodyPr>
              <a:lstStyle/>
              <a:p>
                <a:pPr marL="11113" indent="0">
                  <a:buNone/>
                </a:pPr>
                <a:r>
                  <a:rPr lang="en-US" u="sng" dirty="0"/>
                  <a:t>Process</a:t>
                </a:r>
                <a:r>
                  <a:rPr lang="en-US" dirty="0"/>
                  <a:t>: </a:t>
                </a:r>
              </a:p>
              <a:p>
                <a:pPr marL="354013" indent="-342900">
                  <a:buFont typeface="+mj-lt"/>
                  <a:buAutoNum type="arabicPeriod"/>
                </a:pPr>
                <a:r>
                  <a:rPr lang="en-US" dirty="0"/>
                  <a:t>Start with a mesh of given resolution, </a:t>
                </a:r>
                <a:r>
                  <a:rPr lang="en-US" dirty="0" err="1">
                    <a:latin typeface="Symbol" pitchFamily="2" charset="2"/>
                  </a:rPr>
                  <a:t>D</a:t>
                </a:r>
                <a:r>
                  <a:rPr lang="en-US" dirty="0" err="1"/>
                  <a:t>x</a:t>
                </a:r>
                <a:r>
                  <a:rPr lang="en-US" baseline="-25000" dirty="0" err="1"/>
                  <a:t>o</a:t>
                </a:r>
                <a:r>
                  <a:rPr lang="en-US" dirty="0"/>
                  <a:t>, or a given total node/cell-centered, etc. count, N</a:t>
                </a:r>
              </a:p>
              <a:p>
                <a:pPr marL="354013" indent="-342900">
                  <a:buFont typeface="+mj-lt"/>
                  <a:buAutoNum type="arabicPeriod"/>
                </a:pPr>
                <a:r>
                  <a:rPr lang="en-US" dirty="0"/>
                  <a:t>Refine the mesh, uniformly, i.e., h-refinement or in polynomial order, p-refinement</a:t>
                </a:r>
              </a:p>
              <a:p>
                <a:pPr marL="354013" indent="-342900">
                  <a:buFont typeface="+mj-lt"/>
                  <a:buAutoNum type="arabicPeriod"/>
                </a:pPr>
                <a:r>
                  <a:rPr lang="en-US" dirty="0"/>
                  <a:t>Run the series of refinement/promoted meshes and compute an </a:t>
                </a:r>
                <a:r>
                  <a:rPr lang="en-US" u="sng" dirty="0"/>
                  <a:t>integrated</a:t>
                </a:r>
                <a:r>
                  <a:rPr lang="en-US" dirty="0"/>
                  <a:t> norm over the domain,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for example, below shown to be based on a nodal DOF prediction,</a:t>
                </a:r>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r>
                  <a:rPr lang="en-US" dirty="0"/>
                  <a:t>Evaluate error relative to what the precise solution  think it should be</a:t>
                </a:r>
              </a:p>
              <a:p>
                <a:pPr marL="573452" lvl="1" indent="-342900">
                  <a:buFont typeface="Arial" panose="020B0604020202020204" pitchFamily="34" charset="0"/>
                  <a:buChar char="•"/>
                </a:pPr>
                <a:r>
                  <a:rPr lang="en-US" sz="2000" dirty="0"/>
                  <a:t>Generally easiest to observe the magnitude of reduction</a:t>
                </a:r>
              </a:p>
              <a:p>
                <a:pPr marL="573452" lvl="1" indent="-342900">
                  <a:buFont typeface="Arial" panose="020B0604020202020204" pitchFamily="34" charset="0"/>
                  <a:buChar char="•"/>
                </a:pPr>
                <a:r>
                  <a:rPr lang="en-US" sz="2000" dirty="0"/>
                  <a:t>For example, </a:t>
                </a:r>
                <a14:m>
                  <m:oMath xmlns:m="http://schemas.openxmlformats.org/officeDocument/2006/math">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rPr>
                          <m:t>2</m:t>
                        </m:r>
                      </m:den>
                    </m:f>
                  </m:oMath>
                </a14:m>
                <a:r>
                  <a:rPr lang="en-US" sz="2000" dirty="0"/>
                  <a:t>, for a first-order in space scheme reduces the error by 2 while for second-order, 4, and third-order, 8, etc.</a:t>
                </a:r>
              </a:p>
            </p:txBody>
          </p:sp>
        </mc:Choice>
        <mc:Fallback xmlns="">
          <p:sp>
            <p:nvSpPr>
              <p:cNvPr id="4" name="Content Placeholder 3">
                <a:extLst>
                  <a:ext uri="{FF2B5EF4-FFF2-40B4-BE49-F238E27FC236}">
                    <a16:creationId xmlns:a16="http://schemas.microsoft.com/office/drawing/2014/main" id="{09DD5428-CF0A-FE30-673D-A90480A749B1}"/>
                  </a:ext>
                </a:extLst>
              </p:cNvPr>
              <p:cNvSpPr>
                <a:spLocks noGrp="1" noRot="1" noChangeAspect="1" noMove="1" noResize="1" noEditPoints="1" noAdjustHandles="1" noChangeArrowheads="1" noChangeShapeType="1" noTextEdit="1"/>
              </p:cNvSpPr>
              <p:nvPr>
                <p:ph sz="quarter" idx="11"/>
              </p:nvPr>
            </p:nvSpPr>
            <p:spPr>
              <a:xfrm>
                <a:off x="647700" y="1409700"/>
                <a:ext cx="11049000" cy="5342792"/>
              </a:xfrm>
              <a:blipFill>
                <a:blip r:embed="rId2"/>
                <a:stretch>
                  <a:fillRect l="-1376" t="-1185" r="-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8D260E-87F8-993A-2E08-F354017EA584}"/>
                  </a:ext>
                </a:extLst>
              </p:cNvPr>
              <p:cNvSpPr txBox="1"/>
              <p:nvPr/>
            </p:nvSpPr>
            <p:spPr>
              <a:xfrm>
                <a:off x="2414700" y="3602189"/>
                <a:ext cx="178395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𝑚𝑎𝑥</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e>
                      </m:nary>
                    </m:oMath>
                  </m:oMathPara>
                </a14:m>
                <a:endParaRPr lang="en-US" dirty="0"/>
              </a:p>
            </p:txBody>
          </p:sp>
        </mc:Choice>
        <mc:Fallback xmlns="">
          <p:sp>
            <p:nvSpPr>
              <p:cNvPr id="5" name="TextBox 4">
                <a:extLst>
                  <a:ext uri="{FF2B5EF4-FFF2-40B4-BE49-F238E27FC236}">
                    <a16:creationId xmlns:a16="http://schemas.microsoft.com/office/drawing/2014/main" id="{3A8D260E-87F8-993A-2E08-F354017EA584}"/>
                  </a:ext>
                </a:extLst>
              </p:cNvPr>
              <p:cNvSpPr txBox="1">
                <a:spLocks noRot="1" noChangeAspect="1" noMove="1" noResize="1" noEditPoints="1" noAdjustHandles="1" noChangeArrowheads="1" noChangeShapeType="1" noTextEdit="1"/>
              </p:cNvSpPr>
              <p:nvPr/>
            </p:nvSpPr>
            <p:spPr>
              <a:xfrm>
                <a:off x="2414700" y="3602189"/>
                <a:ext cx="1783950" cy="672235"/>
              </a:xfrm>
              <a:prstGeom prst="rect">
                <a:avLst/>
              </a:prstGeom>
              <a:blipFill>
                <a:blip r:embed="rId3"/>
                <a:stretch>
                  <a:fillRect l="-13475" t="-144444"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CA5071-AAD7-78CF-E68C-C22D37BB2F40}"/>
                  </a:ext>
                </a:extLst>
              </p:cNvPr>
              <p:cNvSpPr txBox="1"/>
              <p:nvPr/>
            </p:nvSpPr>
            <p:spPr>
              <a:xfrm>
                <a:off x="4406395" y="3602189"/>
                <a:ext cx="126829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num>
                            <m:den>
                              <m:r>
                                <a:rPr lang="en-US" b="0" i="1" smtClean="0">
                                  <a:latin typeface="Cambria Math" panose="02040503050406030204" pitchFamily="18" charset="0"/>
                                </a:rPr>
                                <m:t>𝑁</m:t>
                              </m:r>
                            </m:den>
                          </m:f>
                        </m:e>
                      </m:nary>
                    </m:oMath>
                  </m:oMathPara>
                </a14:m>
                <a:endParaRPr lang="en-US" dirty="0"/>
              </a:p>
            </p:txBody>
          </p:sp>
        </mc:Choice>
        <mc:Fallback xmlns="">
          <p:sp>
            <p:nvSpPr>
              <p:cNvPr id="6" name="TextBox 5">
                <a:extLst>
                  <a:ext uri="{FF2B5EF4-FFF2-40B4-BE49-F238E27FC236}">
                    <a16:creationId xmlns:a16="http://schemas.microsoft.com/office/drawing/2014/main" id="{ADCA5071-AAD7-78CF-E68C-C22D37BB2F40}"/>
                  </a:ext>
                </a:extLst>
              </p:cNvPr>
              <p:cNvSpPr txBox="1">
                <a:spLocks noRot="1" noChangeAspect="1" noMove="1" noResize="1" noEditPoints="1" noAdjustHandles="1" noChangeArrowheads="1" noChangeShapeType="1" noTextEdit="1"/>
              </p:cNvSpPr>
              <p:nvPr/>
            </p:nvSpPr>
            <p:spPr>
              <a:xfrm>
                <a:off x="4406395" y="3602189"/>
                <a:ext cx="1268296" cy="675057"/>
              </a:xfrm>
              <a:prstGeom prst="rect">
                <a:avLst/>
              </a:prstGeom>
              <a:blipFill>
                <a:blip r:embed="rId4"/>
                <a:stretch>
                  <a:fillRect l="-24000" t="-142593" r="-1300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7D2966-0DA2-CA97-A28A-558BFF72F32F}"/>
                  </a:ext>
                </a:extLst>
              </p:cNvPr>
              <p:cNvSpPr txBox="1"/>
              <p:nvPr/>
            </p:nvSpPr>
            <p:spPr>
              <a:xfrm>
                <a:off x="5949244" y="3602189"/>
                <a:ext cx="1242070" cy="70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up>
                                  <m:r>
                                    <a:rPr lang="en-US" i="1">
                                      <a:latin typeface="Cambria Math" panose="02040503050406030204" pitchFamily="18" charset="0"/>
                                    </a:rPr>
                                    <m:t>2</m:t>
                                  </m:r>
                                </m:sup>
                              </m:sSubSup>
                            </m:num>
                            <m:den>
                              <m:r>
                                <a:rPr lang="en-US" b="0" i="1" smtClean="0">
                                  <a:latin typeface="Cambria Math" panose="02040503050406030204" pitchFamily="18" charset="0"/>
                                </a:rPr>
                                <m:t>𝑁</m:t>
                              </m:r>
                              <m:r>
                                <a:rPr lang="en-US" b="0" i="1" baseline="30000" smtClean="0">
                                  <a:latin typeface="Cambria Math" panose="02040503050406030204" pitchFamily="18" charset="0"/>
                                </a:rPr>
                                <m:t>2</m:t>
                              </m:r>
                            </m:den>
                          </m:f>
                        </m:e>
                      </m:nary>
                    </m:oMath>
                  </m:oMathPara>
                </a14:m>
                <a:endParaRPr lang="en-US" dirty="0"/>
              </a:p>
            </p:txBody>
          </p:sp>
        </mc:Choice>
        <mc:Fallback xmlns="">
          <p:sp>
            <p:nvSpPr>
              <p:cNvPr id="7" name="TextBox 6">
                <a:extLst>
                  <a:ext uri="{FF2B5EF4-FFF2-40B4-BE49-F238E27FC236}">
                    <a16:creationId xmlns:a16="http://schemas.microsoft.com/office/drawing/2014/main" id="{5C7D2966-0DA2-CA97-A28A-558BFF72F32F}"/>
                  </a:ext>
                </a:extLst>
              </p:cNvPr>
              <p:cNvSpPr txBox="1">
                <a:spLocks noRot="1" noChangeAspect="1" noMove="1" noResize="1" noEditPoints="1" noAdjustHandles="1" noChangeArrowheads="1" noChangeShapeType="1" noTextEdit="1"/>
              </p:cNvSpPr>
              <p:nvPr/>
            </p:nvSpPr>
            <p:spPr>
              <a:xfrm>
                <a:off x="5949244" y="3602189"/>
                <a:ext cx="1242070" cy="704616"/>
              </a:xfrm>
              <a:prstGeom prst="rect">
                <a:avLst/>
              </a:prstGeom>
              <a:blipFill>
                <a:blip r:embed="rId5"/>
                <a:stretch>
                  <a:fillRect l="-22222" t="-133929" r="-17172" b="-192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85FB337-BCAC-0C32-5C01-5B32DACD1617}"/>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9682843" y="3349521"/>
            <a:ext cx="2013857" cy="1849806"/>
          </a:xfrm>
          <a:prstGeom prst="rect">
            <a:avLst/>
          </a:prstGeom>
        </p:spPr>
      </p:pic>
    </p:spTree>
    <p:extLst>
      <p:ext uri="{BB962C8B-B14F-4D97-AF65-F5344CB8AC3E}">
        <p14:creationId xmlns:p14="http://schemas.microsoft.com/office/powerpoint/2010/main" val="7442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2"/>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3"/>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4"/>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8963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13822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cxnSp>
        <p:nvCxnSpPr>
          <p:cNvPr id="21" name="Straight Connector 20">
            <a:extLst>
              <a:ext uri="{FF2B5EF4-FFF2-40B4-BE49-F238E27FC236}">
                <a16:creationId xmlns:a16="http://schemas.microsoft.com/office/drawing/2014/main" id="{D83F4739-3EB8-A4F7-C092-1EAA7E0740B7}"/>
              </a:ext>
            </a:extLst>
          </p:cNvPr>
          <p:cNvCxnSpPr/>
          <p:nvPr/>
        </p:nvCxnSpPr>
        <p:spPr>
          <a:xfrm>
            <a:off x="8844647" y="4898574"/>
            <a:ext cx="195942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DF9C37-879A-F806-852C-F12567D1C483}"/>
              </a:ext>
            </a:extLst>
          </p:cNvPr>
          <p:cNvSpPr txBox="1"/>
          <p:nvPr/>
        </p:nvSpPr>
        <p:spPr>
          <a:xfrm>
            <a:off x="8641258" y="5118947"/>
            <a:ext cx="1538253" cy="738664"/>
          </a:xfrm>
          <a:prstGeom prst="rect">
            <a:avLst/>
          </a:prstGeom>
          <a:noFill/>
        </p:spPr>
        <p:txBody>
          <a:bodyPr wrap="square" rtlCol="0">
            <a:spAutoFit/>
          </a:bodyPr>
          <a:lstStyle/>
          <a:p>
            <a:r>
              <a:rPr lang="en-US" sz="1400" dirty="0"/>
              <a:t>Quadrature error at given quadrate order</a:t>
            </a:r>
          </a:p>
        </p:txBody>
      </p:sp>
    </p:spTree>
    <p:extLst>
      <p:ext uri="{BB962C8B-B14F-4D97-AF65-F5344CB8AC3E}">
        <p14:creationId xmlns:p14="http://schemas.microsoft.com/office/powerpoint/2010/main" val="25256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spTree>
    <p:extLst>
      <p:ext uri="{BB962C8B-B14F-4D97-AF65-F5344CB8AC3E}">
        <p14:creationId xmlns:p14="http://schemas.microsoft.com/office/powerpoint/2010/main" val="39631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B177-9DB8-994C-3A7F-3AAED4945E72}"/>
              </a:ext>
            </a:extLst>
          </p:cNvPr>
          <p:cNvSpPr>
            <a:spLocks noGrp="1"/>
          </p:cNvSpPr>
          <p:nvPr>
            <p:ph type="title"/>
          </p:nvPr>
        </p:nvSpPr>
        <p:spPr/>
        <p:txBody>
          <a:bodyPr/>
          <a:lstStyle/>
          <a:p>
            <a:r>
              <a:rPr lang="en-US" dirty="0"/>
              <a:t>Our Exemplar: Heat Transfer Mechanisms: </a:t>
            </a:r>
            <a:br>
              <a:rPr lang="en-US" dirty="0"/>
            </a:br>
            <a:r>
              <a:rPr lang="en-US" dirty="0"/>
              <a:t>Abnormal/Thermal Environment (ATE)</a:t>
            </a:r>
          </a:p>
        </p:txBody>
      </p:sp>
      <p:sp>
        <p:nvSpPr>
          <p:cNvPr id="3" name="Slide Number Placeholder 2">
            <a:extLst>
              <a:ext uri="{FF2B5EF4-FFF2-40B4-BE49-F238E27FC236}">
                <a16:creationId xmlns:a16="http://schemas.microsoft.com/office/drawing/2014/main" id="{A621FCC7-61A6-B827-D5AE-404B8979175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8682142-09DF-E337-D85B-D93C1F0864EA}"/>
              </a:ext>
            </a:extLst>
          </p:cNvPr>
          <p:cNvSpPr>
            <a:spLocks noGrp="1"/>
          </p:cNvSpPr>
          <p:nvPr>
            <p:ph sz="quarter" idx="11"/>
          </p:nvPr>
        </p:nvSpPr>
        <p:spPr/>
        <p:txBody>
          <a:bodyPr/>
          <a:lstStyle/>
          <a:p>
            <a:pPr marL="354013" lvl="1" indent="-342900">
              <a:spcBef>
                <a:spcPts val="900"/>
              </a:spcBef>
              <a:spcAft>
                <a:spcPts val="150"/>
              </a:spcAft>
              <a:buSzPct val="100000"/>
              <a:buFont typeface="Arial" panose="020B0604020202020204" pitchFamily="34" charset="0"/>
              <a:buChar char="•"/>
            </a:pPr>
            <a:r>
              <a:rPr lang="en-US" sz="2000" dirty="0">
                <a:ea typeface="Lucida Sans" charset="0"/>
                <a:cs typeface="Lucida Sans" charset="0"/>
              </a:rPr>
              <a:t>Characterized by a highly </a:t>
            </a:r>
            <a:r>
              <a:rPr lang="en-US" sz="2000" dirty="0" err="1">
                <a:ea typeface="Lucida Sans" charset="0"/>
                <a:cs typeface="Lucida Sans" charset="0"/>
              </a:rPr>
              <a:t>sooting</a:t>
            </a:r>
            <a:r>
              <a:rPr lang="en-US" sz="2000" dirty="0">
                <a:ea typeface="Lucida Sans" charset="0"/>
                <a:cs typeface="Lucida Sans" charset="0"/>
              </a:rPr>
              <a:t>, turbulent reacting flow with participating media radiation (PMR) and conjugate heat transfer (CHT) </a:t>
            </a:r>
            <a:r>
              <a:rPr lang="en-US" sz="2000" i="1" dirty="0">
                <a:ea typeface="Lucida Sans" charset="0"/>
                <a:cs typeface="Lucida Sans" charset="0"/>
              </a:rPr>
              <a:t>multi-physics</a:t>
            </a:r>
            <a:r>
              <a:rPr lang="en-US" sz="2000" dirty="0">
                <a:ea typeface="Lucida Sans" charset="0"/>
                <a:cs typeface="Lucida Sans" charset="0"/>
              </a:rPr>
              <a:t> coupling</a:t>
            </a:r>
            <a:endParaRPr lang="en-US" dirty="0">
              <a:ea typeface="Lucida Sans" charset="0"/>
              <a:cs typeface="Lucida Sans" charset="0"/>
            </a:endParaRPr>
          </a:p>
          <a:p>
            <a:pPr marL="354013" lvl="1" indent="-342900">
              <a:spcBef>
                <a:spcPts val="900"/>
              </a:spcBef>
              <a:spcAft>
                <a:spcPts val="150"/>
              </a:spcAft>
              <a:buSzPct val="100000"/>
              <a:buFont typeface="Arial" panose="020B0604020202020204" pitchFamily="34" charset="0"/>
              <a:buChar char="•"/>
            </a:pPr>
            <a:r>
              <a:rPr lang="en-US" sz="2000" dirty="0"/>
              <a:t>Liquid fuels, e.g., JP-8, are common due to its usage in transportation, however, propellants (point-</a:t>
            </a:r>
            <a:r>
              <a:rPr lang="en-US" sz="2000" dirty="0" err="1"/>
              <a:t>Lagrangian</a:t>
            </a:r>
            <a:r>
              <a:rPr lang="en-US" sz="2000" dirty="0"/>
              <a:t>/Eulerian) and composite (heterogeneous combustion) also encompass the ATE</a:t>
            </a:r>
          </a:p>
          <a:p>
            <a:endParaRPr lang="en-US" dirty="0"/>
          </a:p>
        </p:txBody>
      </p:sp>
      <p:pic>
        <p:nvPicPr>
          <p:cNvPr id="5" name="Picture 1028" descr="fire">
            <a:extLst>
              <a:ext uri="{FF2B5EF4-FFF2-40B4-BE49-F238E27FC236}">
                <a16:creationId xmlns:a16="http://schemas.microsoft.com/office/drawing/2014/main" id="{B158E4D8-168A-D388-EA3A-3CFE34B2A2F1}"/>
              </a:ext>
            </a:extLst>
          </p:cNvPr>
          <p:cNvPicPr>
            <a:picLocks noChangeAspect="1" noChangeArrowheads="1"/>
          </p:cNvPicPr>
          <p:nvPr/>
        </p:nvPicPr>
        <p:blipFill>
          <a:blip r:embed="rId2"/>
          <a:srcRect/>
          <a:stretch>
            <a:fillRect/>
          </a:stretch>
        </p:blipFill>
        <p:spPr bwMode="auto">
          <a:xfrm>
            <a:off x="1291199" y="3048000"/>
            <a:ext cx="4987487" cy="3639078"/>
          </a:xfrm>
          <a:prstGeom prst="rect">
            <a:avLst/>
          </a:prstGeom>
          <a:noFill/>
          <a:ln w="9525">
            <a:noFill/>
            <a:miter lim="800000"/>
            <a:headEnd/>
            <a:tailEnd/>
          </a:ln>
        </p:spPr>
      </p:pic>
      <p:pic>
        <p:nvPicPr>
          <p:cNvPr id="6" name="Picture 5">
            <a:extLst>
              <a:ext uri="{FF2B5EF4-FFF2-40B4-BE49-F238E27FC236}">
                <a16:creationId xmlns:a16="http://schemas.microsoft.com/office/drawing/2014/main" id="{99C52377-2632-C433-DC76-AC454714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745" y="2789092"/>
            <a:ext cx="2030418" cy="1920240"/>
          </a:xfrm>
          <a:prstGeom prst="rect">
            <a:avLst/>
          </a:prstGeom>
        </p:spPr>
      </p:pic>
      <p:pic>
        <p:nvPicPr>
          <p:cNvPr id="7" name="Picture 6">
            <a:extLst>
              <a:ext uri="{FF2B5EF4-FFF2-40B4-BE49-F238E27FC236}">
                <a16:creationId xmlns:a16="http://schemas.microsoft.com/office/drawing/2014/main" id="{CEFCC248-9318-2FCD-CCD6-BB7BA4AE07DE}"/>
              </a:ext>
            </a:extLst>
          </p:cNvPr>
          <p:cNvPicPr>
            <a:picLocks noChangeAspect="1"/>
          </p:cNvPicPr>
          <p:nvPr/>
        </p:nvPicPr>
        <p:blipFill>
          <a:blip r:embed="rId4"/>
          <a:stretch>
            <a:fillRect/>
          </a:stretch>
        </p:blipFill>
        <p:spPr>
          <a:xfrm>
            <a:off x="7155522" y="5006005"/>
            <a:ext cx="2444910" cy="1554480"/>
          </a:xfrm>
          <a:prstGeom prst="rect">
            <a:avLst/>
          </a:prstGeom>
        </p:spPr>
      </p:pic>
      <p:sp>
        <p:nvSpPr>
          <p:cNvPr id="8" name="TextBox 7">
            <a:extLst>
              <a:ext uri="{FF2B5EF4-FFF2-40B4-BE49-F238E27FC236}">
                <a16:creationId xmlns:a16="http://schemas.microsoft.com/office/drawing/2014/main" id="{60A667D9-CBFB-D8CC-ABC1-DDDAE7573A83}"/>
              </a:ext>
            </a:extLst>
          </p:cNvPr>
          <p:cNvSpPr txBox="1"/>
          <p:nvPr/>
        </p:nvSpPr>
        <p:spPr>
          <a:xfrm>
            <a:off x="6673119" y="6606103"/>
            <a:ext cx="3508781" cy="307777"/>
          </a:xfrm>
          <a:prstGeom prst="rect">
            <a:avLst/>
          </a:prstGeom>
          <a:noFill/>
        </p:spPr>
        <p:txBody>
          <a:bodyPr wrap="none" rtlCol="0">
            <a:spAutoFit/>
          </a:bodyPr>
          <a:lstStyle/>
          <a:p>
            <a:r>
              <a:rPr lang="en-US" sz="1400" dirty="0"/>
              <a:t>Anderson Air Force B-2 Accident (2/2008)</a:t>
            </a:r>
          </a:p>
        </p:txBody>
      </p:sp>
      <p:sp>
        <p:nvSpPr>
          <p:cNvPr id="9" name="TextBox 8">
            <a:extLst>
              <a:ext uri="{FF2B5EF4-FFF2-40B4-BE49-F238E27FC236}">
                <a16:creationId xmlns:a16="http://schemas.microsoft.com/office/drawing/2014/main" id="{967FDE81-F3CA-0991-1DB1-2DD833D7F209}"/>
              </a:ext>
            </a:extLst>
          </p:cNvPr>
          <p:cNvSpPr txBox="1"/>
          <p:nvPr/>
        </p:nvSpPr>
        <p:spPr>
          <a:xfrm>
            <a:off x="1291199" y="6682824"/>
            <a:ext cx="3913251" cy="215444"/>
          </a:xfrm>
          <a:prstGeom prst="rect">
            <a:avLst/>
          </a:prstGeom>
          <a:noFill/>
        </p:spPr>
        <p:txBody>
          <a:bodyPr wrap="none" rtlCol="0">
            <a:spAutoFit/>
          </a:bodyPr>
          <a:lstStyle/>
          <a:p>
            <a:r>
              <a:rPr lang="en-US" sz="800" dirty="0"/>
              <a:t>[1] https://</a:t>
            </a:r>
            <a:r>
              <a:rPr lang="en-US" sz="800" dirty="0" err="1"/>
              <a:t>en.wikipedia.org</a:t>
            </a:r>
            <a:r>
              <a:rPr lang="en-US" sz="800" dirty="0"/>
              <a:t>/wiki/2008_Andersen_Air_Force_Base_B-2_accident</a:t>
            </a:r>
          </a:p>
        </p:txBody>
      </p:sp>
      <p:sp>
        <p:nvSpPr>
          <p:cNvPr id="10" name="TextBox 9">
            <a:extLst>
              <a:ext uri="{FF2B5EF4-FFF2-40B4-BE49-F238E27FC236}">
                <a16:creationId xmlns:a16="http://schemas.microsoft.com/office/drawing/2014/main" id="{C1986501-137E-AFC4-A5F8-7EA6DDE85465}"/>
              </a:ext>
            </a:extLst>
          </p:cNvPr>
          <p:cNvSpPr txBox="1"/>
          <p:nvPr/>
        </p:nvSpPr>
        <p:spPr>
          <a:xfrm>
            <a:off x="7388795" y="4715594"/>
            <a:ext cx="2077428" cy="307777"/>
          </a:xfrm>
          <a:prstGeom prst="rect">
            <a:avLst/>
          </a:prstGeom>
          <a:noFill/>
        </p:spPr>
        <p:txBody>
          <a:bodyPr wrap="none" rtlCol="0">
            <a:spAutoFit/>
          </a:bodyPr>
          <a:lstStyle/>
          <a:p>
            <a:r>
              <a:rPr lang="en-US" sz="1400" dirty="0"/>
              <a:t>Propellant upward burn</a:t>
            </a:r>
          </a:p>
        </p:txBody>
      </p:sp>
    </p:spTree>
    <p:extLst>
      <p:ext uri="{BB962C8B-B14F-4D97-AF65-F5344CB8AC3E}">
        <p14:creationId xmlns:p14="http://schemas.microsoft.com/office/powerpoint/2010/main" val="173095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spTree>
    <p:extLst>
      <p:ext uri="{BB962C8B-B14F-4D97-AF65-F5344CB8AC3E}">
        <p14:creationId xmlns:p14="http://schemas.microsoft.com/office/powerpoint/2010/main" val="350870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spTree>
    <p:extLst>
      <p:ext uri="{BB962C8B-B14F-4D97-AF65-F5344CB8AC3E}">
        <p14:creationId xmlns:p14="http://schemas.microsoft.com/office/powerpoint/2010/main" val="36999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pic>
        <p:nvPicPr>
          <p:cNvPr id="9" name="Picture 8">
            <a:extLst>
              <a:ext uri="{FF2B5EF4-FFF2-40B4-BE49-F238E27FC236}">
                <a16:creationId xmlns:a16="http://schemas.microsoft.com/office/drawing/2014/main" id="{C803B528-0DA3-D323-B870-04705CE9F9B8}"/>
              </a:ext>
            </a:extLst>
          </p:cNvPr>
          <p:cNvPicPr>
            <a:picLocks noChangeAspect="1"/>
          </p:cNvPicPr>
          <p:nvPr/>
        </p:nvPicPr>
        <p:blipFill rotWithShape="1">
          <a:blip r:embed="rId6"/>
          <a:srcRect l="8899"/>
          <a:stretch/>
        </p:blipFill>
        <p:spPr>
          <a:xfrm>
            <a:off x="6852580" y="2684943"/>
            <a:ext cx="2291420" cy="3657600"/>
          </a:xfrm>
          <a:prstGeom prst="rect">
            <a:avLst/>
          </a:prstGeom>
        </p:spPr>
      </p:pic>
      <p:sp>
        <p:nvSpPr>
          <p:cNvPr id="10" name="Oval 9">
            <a:extLst>
              <a:ext uri="{FF2B5EF4-FFF2-40B4-BE49-F238E27FC236}">
                <a16:creationId xmlns:a16="http://schemas.microsoft.com/office/drawing/2014/main" id="{98B6A754-A51D-4F98-7368-59D120BC550E}"/>
              </a:ext>
            </a:extLst>
          </p:cNvPr>
          <p:cNvSpPr/>
          <p:nvPr/>
        </p:nvSpPr>
        <p:spPr>
          <a:xfrm>
            <a:off x="7493048" y="1330841"/>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520AA4-39BB-57EF-1472-583A9571D2FD}"/>
              </a:ext>
            </a:extLst>
          </p:cNvPr>
          <p:cNvSpPr txBox="1"/>
          <p:nvPr/>
        </p:nvSpPr>
        <p:spPr>
          <a:xfrm>
            <a:off x="8719457" y="1796140"/>
            <a:ext cx="0" cy="0"/>
          </a:xfrm>
          <a:prstGeom prst="rect">
            <a:avLst/>
          </a:prstGeom>
        </p:spPr>
        <p:txBody>
          <a:bodyPr vert="horz" wrap="none" lIns="91440" tIns="45720" rIns="91440" bIns="45720" rtlCol="0">
            <a:noAutofit/>
          </a:bodyPr>
          <a:lstStyle/>
          <a:p>
            <a:pPr algn="l"/>
            <a:r>
              <a:rPr lang="en-US" dirty="0"/>
              <a:t>At a given mesh, the mesh </a:t>
            </a:r>
          </a:p>
          <a:p>
            <a:pPr algn="l"/>
            <a:r>
              <a:rPr lang="en-US" dirty="0"/>
              <a:t>spacing is fixed and, eventually, </a:t>
            </a:r>
          </a:p>
          <a:p>
            <a:pPr algn="l"/>
            <a:r>
              <a:rPr lang="en-US" dirty="0"/>
              <a:t>manifests itself</a:t>
            </a:r>
          </a:p>
        </p:txBody>
      </p:sp>
    </p:spTree>
    <p:extLst>
      <p:ext uri="{BB962C8B-B14F-4D97-AF65-F5344CB8AC3E}">
        <p14:creationId xmlns:p14="http://schemas.microsoft.com/office/powerpoint/2010/main" val="76267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Tree>
    <p:extLst>
      <p:ext uri="{BB962C8B-B14F-4D97-AF65-F5344CB8AC3E}">
        <p14:creationId xmlns:p14="http://schemas.microsoft.com/office/powerpoint/2010/main" val="3594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
        <p:nvSpPr>
          <p:cNvPr id="5" name="Oval 4">
            <a:extLst>
              <a:ext uri="{FF2B5EF4-FFF2-40B4-BE49-F238E27FC236}">
                <a16:creationId xmlns:a16="http://schemas.microsoft.com/office/drawing/2014/main" id="{FAEC86BB-5803-C008-4671-127DB4D26D3A}"/>
              </a:ext>
            </a:extLst>
          </p:cNvPr>
          <p:cNvSpPr/>
          <p:nvPr/>
        </p:nvSpPr>
        <p:spPr>
          <a:xfrm>
            <a:off x="10865568" y="1370137"/>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A2F08B-CE68-2970-A28D-105783D450F3}"/>
              </a:ext>
            </a:extLst>
          </p:cNvPr>
          <p:cNvSpPr/>
          <p:nvPr/>
        </p:nvSpPr>
        <p:spPr>
          <a:xfrm>
            <a:off x="9369824" y="1849213"/>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E9284C-276D-BF55-37F9-C59913D221CC}"/>
              </a:ext>
            </a:extLst>
          </p:cNvPr>
          <p:cNvSpPr/>
          <p:nvPr/>
        </p:nvSpPr>
        <p:spPr>
          <a:xfrm>
            <a:off x="544568" y="6216540"/>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59A7E3-1395-B92E-D72E-6F6B45BE46A6}"/>
              </a:ext>
            </a:extLst>
          </p:cNvPr>
          <p:cNvSpPr txBox="1"/>
          <p:nvPr/>
        </p:nvSpPr>
        <p:spPr>
          <a:xfrm>
            <a:off x="1191985" y="6351815"/>
            <a:ext cx="0" cy="0"/>
          </a:xfrm>
          <a:prstGeom prst="rect">
            <a:avLst/>
          </a:prstGeom>
        </p:spPr>
        <p:txBody>
          <a:bodyPr vert="horz" wrap="none" lIns="91440" tIns="45720" rIns="91440" bIns="45720" rtlCol="0">
            <a:noAutofit/>
          </a:bodyPr>
          <a:lstStyle/>
          <a:p>
            <a:pPr algn="l"/>
            <a:r>
              <a:rPr lang="en-US" dirty="0"/>
              <a:t>P2/P1</a:t>
            </a:r>
          </a:p>
        </p:txBody>
      </p:sp>
    </p:spTree>
    <p:extLst>
      <p:ext uri="{BB962C8B-B14F-4D97-AF65-F5344CB8AC3E}">
        <p14:creationId xmlns:p14="http://schemas.microsoft.com/office/powerpoint/2010/main" val="24576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48-F7AC-5A8E-B07D-8B4782509FDB}"/>
              </a:ext>
            </a:extLst>
          </p:cNvPr>
          <p:cNvSpPr>
            <a:spLocks noGrp="1"/>
          </p:cNvSpPr>
          <p:nvPr>
            <p:ph type="title"/>
          </p:nvPr>
        </p:nvSpPr>
        <p:spPr/>
        <p:txBody>
          <a:bodyPr/>
          <a:lstStyle/>
          <a:p>
            <a:r>
              <a:rPr lang="en-US" dirty="0"/>
              <a:t>Finally…. For Transient Flows, Averaging is Required</a:t>
            </a:r>
          </a:p>
        </p:txBody>
      </p:sp>
      <p:sp>
        <p:nvSpPr>
          <p:cNvPr id="3" name="Slide Number Placeholder 2">
            <a:extLst>
              <a:ext uri="{FF2B5EF4-FFF2-40B4-BE49-F238E27FC236}">
                <a16:creationId xmlns:a16="http://schemas.microsoft.com/office/drawing/2014/main" id="{BDFC2D02-EC54-6F39-8C6F-186ACF6548C4}"/>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3A7C65F-5468-E28C-76FC-D2E317D7D2E0}"/>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t>
            </a:r>
            <a:r>
              <a:rPr lang="en-US" b="1" dirty="0"/>
              <a:t>bane</a:t>
            </a:r>
            <a:r>
              <a:rPr lang="en-US" dirty="0"/>
              <a:t> of turbulent validation: converged statistics require many flow-through times</a:t>
            </a:r>
          </a:p>
          <a:p>
            <a:pPr marL="342900" indent="-342900">
              <a:buFont typeface="Arial" panose="020B0604020202020204" pitchFamily="34" charset="0"/>
              <a:buChar char="•"/>
            </a:pPr>
            <a:r>
              <a:rPr lang="en-US" dirty="0"/>
              <a:t>Statistical convergence of a given simulation may require many flow-through-times; additional source of uncertainty and/or requirement for quantification of solution convergence</a:t>
            </a:r>
          </a:p>
          <a:p>
            <a:endParaRPr lang="en-US" dirty="0"/>
          </a:p>
        </p:txBody>
      </p:sp>
      <p:pic>
        <p:nvPicPr>
          <p:cNvPr id="5" name="Picture 4">
            <a:extLst>
              <a:ext uri="{FF2B5EF4-FFF2-40B4-BE49-F238E27FC236}">
                <a16:creationId xmlns:a16="http://schemas.microsoft.com/office/drawing/2014/main" id="{67A2E889-1347-DC38-7C73-9A63C6363DB4}"/>
              </a:ext>
            </a:extLst>
          </p:cNvPr>
          <p:cNvPicPr>
            <a:picLocks noChangeAspect="1"/>
          </p:cNvPicPr>
          <p:nvPr/>
        </p:nvPicPr>
        <p:blipFill>
          <a:blip r:embed="rId2"/>
          <a:stretch>
            <a:fillRect/>
          </a:stretch>
        </p:blipFill>
        <p:spPr>
          <a:xfrm>
            <a:off x="2923274" y="2481943"/>
            <a:ext cx="6345453" cy="4114800"/>
          </a:xfrm>
          <a:prstGeom prst="rect">
            <a:avLst/>
          </a:prstGeom>
        </p:spPr>
      </p:pic>
    </p:spTree>
    <p:extLst>
      <p:ext uri="{BB962C8B-B14F-4D97-AF65-F5344CB8AC3E}">
        <p14:creationId xmlns:p14="http://schemas.microsoft.com/office/powerpoint/2010/main" val="3931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D2E-72D9-85D3-9512-59A93024A9F3}"/>
              </a:ext>
            </a:extLst>
          </p:cNvPr>
          <p:cNvSpPr>
            <a:spLocks noGrp="1"/>
          </p:cNvSpPr>
          <p:nvPr>
            <p:ph type="title"/>
          </p:nvPr>
        </p:nvSpPr>
        <p:spPr/>
        <p:txBody>
          <a:bodyPr/>
          <a:lstStyle/>
          <a:p>
            <a:r>
              <a:rPr lang="en-US" dirty="0"/>
              <a:t>Essentials of Code Verification: Review</a:t>
            </a:r>
          </a:p>
        </p:txBody>
      </p:sp>
      <p:sp>
        <p:nvSpPr>
          <p:cNvPr id="3" name="Slide Number Placeholder 2">
            <a:extLst>
              <a:ext uri="{FF2B5EF4-FFF2-40B4-BE49-F238E27FC236}">
                <a16:creationId xmlns:a16="http://schemas.microsoft.com/office/drawing/2014/main" id="{F9FEC4E5-3600-7D52-707C-F2E30D12B20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C2F5E193-DCA0-3A24-E42A-A6F3D452FD17}"/>
              </a:ext>
            </a:extLst>
          </p:cNvPr>
          <p:cNvSpPr>
            <a:spLocks noGrp="1"/>
          </p:cNvSpPr>
          <p:nvPr>
            <p:ph sz="quarter" idx="11"/>
          </p:nvPr>
        </p:nvSpPr>
        <p:spPr>
          <a:xfrm>
            <a:off x="647700" y="1409699"/>
            <a:ext cx="11049000" cy="5187043"/>
          </a:xfrm>
        </p:spPr>
        <p:txBody>
          <a:bodyPr/>
          <a:lstStyle/>
          <a:p>
            <a:r>
              <a:rPr lang="en-US" u="sng" dirty="0"/>
              <a:t>Taxonomy</a:t>
            </a:r>
            <a:r>
              <a:rPr lang="en-US" dirty="0"/>
              <a:t>: One </a:t>
            </a:r>
            <a:r>
              <a:rPr lang="en-US" i="1" dirty="0"/>
              <a:t>verifies</a:t>
            </a:r>
            <a:r>
              <a:rPr lang="en-US" dirty="0"/>
              <a:t> code and </a:t>
            </a:r>
            <a:r>
              <a:rPr lang="en-US" i="1" dirty="0"/>
              <a:t>validates</a:t>
            </a:r>
            <a:r>
              <a:rPr lang="en-US" dirty="0"/>
              <a:t> models</a:t>
            </a:r>
          </a:p>
          <a:p>
            <a:pPr marL="342900" indent="-342900">
              <a:buFont typeface="Arial" panose="020B0604020202020204" pitchFamily="34" charset="0"/>
              <a:buChar char="•"/>
            </a:pPr>
            <a:r>
              <a:rPr lang="en-US" dirty="0"/>
              <a:t>Code verification establishes the numerical accuracy of the underlying discretization for the given partial differential equation set</a:t>
            </a:r>
          </a:p>
          <a:p>
            <a:pPr marL="342900" indent="-342900">
              <a:buFont typeface="Arial" panose="020B0604020202020204" pitchFamily="34" charset="0"/>
              <a:buChar char="•"/>
            </a:pPr>
            <a:r>
              <a:rPr lang="en-US" dirty="0"/>
              <a:t>Code verification seeks to provide the temporal and spatial accuracy of the underlying discretization approach</a:t>
            </a:r>
          </a:p>
          <a:p>
            <a:r>
              <a:rPr lang="en-US" dirty="0"/>
              <a:t>For temporal discretization error,</a:t>
            </a:r>
          </a:p>
          <a:p>
            <a:pPr marL="342900" indent="-342900">
              <a:buFont typeface="Arial" panose="020B0604020202020204" pitchFamily="34" charset="0"/>
              <a:buChar char="•"/>
            </a:pPr>
            <a:r>
              <a:rPr lang="en-US" dirty="0"/>
              <a:t>A two-state Backward Euler time integrator should be first-order in time, specifically the error should scale with </a:t>
            </a:r>
            <a:r>
              <a:rPr lang="en-US" dirty="0">
                <a:latin typeface="symbol" charset="2"/>
              </a:rPr>
              <a:t>D</a:t>
            </a:r>
            <a:r>
              <a:rPr lang="en-US" dirty="0"/>
              <a:t>t</a:t>
            </a:r>
          </a:p>
          <a:p>
            <a:pPr marL="342900" indent="-342900">
              <a:buFont typeface="Arial" panose="020B0604020202020204" pitchFamily="34" charset="0"/>
              <a:buChar char="•"/>
            </a:pPr>
            <a:r>
              <a:rPr lang="en-US" dirty="0"/>
              <a:t>A three-state BDF2 time integrator should scale with </a:t>
            </a:r>
            <a:r>
              <a:rPr lang="en-US" dirty="0">
                <a:latin typeface="symbol" charset="2"/>
              </a:rPr>
              <a:t>D</a:t>
            </a:r>
            <a:r>
              <a:rPr lang="en-US" dirty="0"/>
              <a:t>t</a:t>
            </a:r>
            <a:r>
              <a:rPr lang="en-US" baseline="30000" dirty="0"/>
              <a:t>2</a:t>
            </a:r>
          </a:p>
          <a:p>
            <a:pPr marL="342900" indent="-342900">
              <a:buFont typeface="Arial" panose="020B0604020202020204" pitchFamily="34" charset="0"/>
              <a:buChar char="•"/>
            </a:pPr>
            <a:r>
              <a:rPr lang="en-US" dirty="0"/>
              <a:t>A multi-stake Runge-</a:t>
            </a:r>
            <a:r>
              <a:rPr lang="en-US" dirty="0" err="1"/>
              <a:t>Kutta</a:t>
            </a:r>
            <a:r>
              <a:rPr lang="en-US" dirty="0"/>
              <a:t> schemes can achieve higher-order accuracy</a:t>
            </a:r>
          </a:p>
          <a:p>
            <a:r>
              <a:rPr lang="en-US" dirty="0"/>
              <a:t>For spatial discretization error, </a:t>
            </a:r>
          </a:p>
          <a:p>
            <a:pPr marL="342900" indent="-342900">
              <a:buFont typeface="Arial" panose="020B0604020202020204" pitchFamily="34" charset="0"/>
              <a:buChar char="•"/>
            </a:pPr>
            <a:r>
              <a:rPr lang="en-US" dirty="0"/>
              <a:t>A method is design-order if the observed order of accuracy is </a:t>
            </a:r>
            <a:r>
              <a:rPr lang="en-US" dirty="0">
                <a:latin typeface="symbol" charset="2"/>
              </a:rPr>
              <a:t>D</a:t>
            </a:r>
            <a:r>
              <a:rPr lang="en-US" dirty="0"/>
              <a:t>x</a:t>
            </a:r>
            <a:r>
              <a:rPr lang="en-US" baseline="30000" dirty="0"/>
              <a:t>P+1</a:t>
            </a:r>
            <a:r>
              <a:rPr lang="en-US" dirty="0"/>
              <a:t>, where P is the underlying basis polynomial order</a:t>
            </a:r>
          </a:p>
          <a:p>
            <a:endParaRPr lang="en-US" dirty="0"/>
          </a:p>
        </p:txBody>
      </p:sp>
    </p:spTree>
    <p:extLst>
      <p:ext uri="{BB962C8B-B14F-4D97-AF65-F5344CB8AC3E}">
        <p14:creationId xmlns:p14="http://schemas.microsoft.com/office/powerpoint/2010/main" val="2511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A52F-7661-CE76-E464-65F7CC1FC0BC}"/>
              </a:ext>
            </a:extLst>
          </p:cNvPr>
          <p:cNvSpPr>
            <a:spLocks noGrp="1"/>
          </p:cNvSpPr>
          <p:nvPr>
            <p:ph type="title"/>
          </p:nvPr>
        </p:nvSpPr>
        <p:spPr/>
        <p:txBody>
          <a:bodyPr/>
          <a:lstStyle/>
          <a:p>
            <a:r>
              <a:rPr lang="en-US" dirty="0"/>
              <a:t>Objective: Deploy a High-Fidelity Tool to Predict a Fire with External Flow Coupling</a:t>
            </a:r>
          </a:p>
        </p:txBody>
      </p:sp>
      <p:sp>
        <p:nvSpPr>
          <p:cNvPr id="3" name="Slide Number Placeholder 2">
            <a:extLst>
              <a:ext uri="{FF2B5EF4-FFF2-40B4-BE49-F238E27FC236}">
                <a16:creationId xmlns:a16="http://schemas.microsoft.com/office/drawing/2014/main" id="{04D09492-DCE9-9840-130D-0B1BF13153E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37F97A92-AB7D-61E4-43DA-5D67F4ED4A66}"/>
              </a:ext>
            </a:extLst>
          </p:cNvPr>
          <p:cNvSpPr>
            <a:spLocks noGrp="1"/>
          </p:cNvSpPr>
          <p:nvPr>
            <p:ph sz="quarter" idx="11"/>
          </p:nvPr>
        </p:nvSpPr>
        <p:spPr>
          <a:xfrm>
            <a:off x="647700" y="1409699"/>
            <a:ext cx="6116515" cy="5307623"/>
          </a:xfrm>
        </p:spPr>
        <p:txBody>
          <a:bodyPr/>
          <a:lstStyle/>
          <a:p>
            <a:pPr marL="0" lvl="1" indent="0">
              <a:spcBef>
                <a:spcPts val="900"/>
              </a:spcBef>
              <a:spcAft>
                <a:spcPts val="150"/>
              </a:spcAft>
              <a:buSzPct val="100000"/>
              <a:buNone/>
            </a:pPr>
            <a:r>
              <a:rPr lang="en-US" sz="2000" dirty="0"/>
              <a:t>Consider that we want to develop and deploy a foundational understanding in, e.g., fire physics and deploy a simulation tool to support production analysis</a:t>
            </a:r>
          </a:p>
          <a:p>
            <a:pPr marL="342900" lvl="1" indent="-342900">
              <a:spcBef>
                <a:spcPts val="900"/>
              </a:spcBef>
              <a:spcAft>
                <a:spcPts val="150"/>
              </a:spcAft>
              <a:buSzPct val="100000"/>
              <a:buFont typeface="Arial" panose="020B0604020202020204" pitchFamily="34" charset="0"/>
              <a:buChar char="•"/>
            </a:pPr>
            <a:r>
              <a:rPr lang="en-US" sz="2000" dirty="0"/>
              <a:t>Let us introduce the fire-environment with elements of the following physics:</a:t>
            </a:r>
          </a:p>
          <a:p>
            <a:pPr marL="525780" lvl="2" indent="-342900">
              <a:spcBef>
                <a:spcPts val="900"/>
              </a:spcBef>
              <a:spcAft>
                <a:spcPts val="150"/>
              </a:spcAft>
              <a:buSzPct val="100000"/>
              <a:buFont typeface="Arial" panose="020B0604020202020204" pitchFamily="34" charset="0"/>
              <a:buChar char="•"/>
            </a:pPr>
            <a:r>
              <a:rPr lang="en-US" sz="1800" dirty="0"/>
              <a:t>Chemical reactions, soot, buoyancy, turbulent fluid mechanics, thermal radiation heat transfer, convective heat transfer, object heat-up/response, and sometimes propellants </a:t>
            </a:r>
          </a:p>
          <a:p>
            <a:pPr marL="525780" lvl="2" indent="-342900">
              <a:spcBef>
                <a:spcPts val="900"/>
              </a:spcBef>
              <a:spcAft>
                <a:spcPts val="150"/>
              </a:spcAft>
              <a:buSzPct val="100000"/>
              <a:buFont typeface="Arial" panose="020B0604020202020204" pitchFamily="34" charset="0"/>
              <a:buChar char="•"/>
            </a:pPr>
            <a:r>
              <a:rPr lang="en-US" sz="1800" dirty="0"/>
              <a:t>As mixing increases, accurately capturing </a:t>
            </a:r>
            <a:r>
              <a:rPr lang="en-US" sz="1800" u="sng" dirty="0"/>
              <a:t>convective</a:t>
            </a:r>
            <a:r>
              <a:rPr lang="en-US" sz="1800" dirty="0"/>
              <a:t> heat loads becomes important</a:t>
            </a:r>
          </a:p>
          <a:p>
            <a:pPr marL="525780" lvl="2" indent="-342900">
              <a:spcBef>
                <a:spcPts val="900"/>
              </a:spcBef>
              <a:spcAft>
                <a:spcPts val="150"/>
              </a:spcAft>
              <a:buSzPct val="100000"/>
              <a:buFont typeface="Arial" panose="020B0604020202020204" pitchFamily="34" charset="0"/>
              <a:buChar char="•"/>
            </a:pPr>
            <a:r>
              <a:rPr lang="en-US" sz="1800" dirty="0"/>
              <a:t>This perspective and definition defines our ”conceptual” model</a:t>
            </a:r>
          </a:p>
          <a:p>
            <a:endParaRPr lang="en-US" dirty="0"/>
          </a:p>
        </p:txBody>
      </p:sp>
      <p:pic>
        <p:nvPicPr>
          <p:cNvPr id="5" name="Picture 4">
            <a:extLst>
              <a:ext uri="{FF2B5EF4-FFF2-40B4-BE49-F238E27FC236}">
                <a16:creationId xmlns:a16="http://schemas.microsoft.com/office/drawing/2014/main" id="{4C7A69C9-2CDD-C526-F9A9-6536468312C1}"/>
              </a:ext>
            </a:extLst>
          </p:cNvPr>
          <p:cNvPicPr>
            <a:picLocks noChangeAspect="1"/>
          </p:cNvPicPr>
          <p:nvPr/>
        </p:nvPicPr>
        <p:blipFill>
          <a:blip r:embed="rId2"/>
          <a:stretch>
            <a:fillRect/>
          </a:stretch>
        </p:blipFill>
        <p:spPr>
          <a:xfrm>
            <a:off x="7088253" y="1409699"/>
            <a:ext cx="1782166" cy="3571462"/>
          </a:xfrm>
          <a:prstGeom prst="rect">
            <a:avLst/>
          </a:prstGeom>
        </p:spPr>
      </p:pic>
      <p:pic>
        <p:nvPicPr>
          <p:cNvPr id="7" name="Picture 6">
            <a:extLst>
              <a:ext uri="{FF2B5EF4-FFF2-40B4-BE49-F238E27FC236}">
                <a16:creationId xmlns:a16="http://schemas.microsoft.com/office/drawing/2014/main" id="{923DC2FA-01BE-AC43-DBFC-6FAAC45E53B1}"/>
              </a:ext>
            </a:extLst>
          </p:cNvPr>
          <p:cNvPicPr>
            <a:picLocks noChangeAspect="1"/>
          </p:cNvPicPr>
          <p:nvPr/>
        </p:nvPicPr>
        <p:blipFill rotWithShape="1">
          <a:blip r:embed="rId3"/>
          <a:srcRect t="2551"/>
          <a:stretch/>
        </p:blipFill>
        <p:spPr>
          <a:xfrm>
            <a:off x="9155637" y="1916978"/>
            <a:ext cx="2946400" cy="3155895"/>
          </a:xfrm>
          <a:prstGeom prst="rect">
            <a:avLst/>
          </a:prstGeom>
        </p:spPr>
      </p:pic>
      <p:sp>
        <p:nvSpPr>
          <p:cNvPr id="8" name="TextBox 7">
            <a:extLst>
              <a:ext uri="{FF2B5EF4-FFF2-40B4-BE49-F238E27FC236}">
                <a16:creationId xmlns:a16="http://schemas.microsoft.com/office/drawing/2014/main" id="{9C4AFD86-3895-79D4-D028-C9BCCF0981CE}"/>
              </a:ext>
            </a:extLst>
          </p:cNvPr>
          <p:cNvSpPr txBox="1"/>
          <p:nvPr/>
        </p:nvSpPr>
        <p:spPr>
          <a:xfrm>
            <a:off x="9800489" y="5158157"/>
            <a:ext cx="0" cy="0"/>
          </a:xfrm>
          <a:prstGeom prst="rect">
            <a:avLst/>
          </a:prstGeom>
        </p:spPr>
        <p:txBody>
          <a:bodyPr vert="horz" wrap="none" lIns="91440" tIns="45720" rIns="91440" bIns="45720" rtlCol="0">
            <a:noAutofit/>
          </a:bodyPr>
          <a:lstStyle/>
          <a:p>
            <a:pPr algn="l"/>
            <a:r>
              <a:rPr lang="en-US" dirty="0"/>
              <a:t>Volume-rendered </a:t>
            </a:r>
          </a:p>
          <a:p>
            <a:pPr algn="l"/>
            <a:r>
              <a:rPr lang="en-US" dirty="0"/>
              <a:t>mixture fraction</a:t>
            </a:r>
          </a:p>
        </p:txBody>
      </p:sp>
    </p:spTree>
    <p:extLst>
      <p:ext uri="{BB962C8B-B14F-4D97-AF65-F5344CB8AC3E}">
        <p14:creationId xmlns:p14="http://schemas.microsoft.com/office/powerpoint/2010/main" val="3383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(REVIEW)</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normAutofit/>
          </a:bodyPr>
          <a:lstStyle/>
          <a:p>
            <a:r>
              <a:rPr lang="en-US" dirty="0"/>
              <a:t>Challenge: Understanding Errors….</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One mesh, one model, unknown code/numerical pedigree</a:t>
            </a:r>
            <a:r>
              <a:rPr lang="mr-IN" dirty="0"/>
              <a:t>…</a:t>
            </a:r>
            <a:endParaRPr lang="en-US" dirty="0"/>
          </a:p>
          <a:p>
            <a:pPr marL="342900" indent="-342900">
              <a:buFont typeface="Arial" panose="020B0604020202020204" pitchFamily="34" charset="0"/>
              <a:buChar char="•"/>
            </a:pPr>
            <a:r>
              <a:rPr lang="en-US" dirty="0"/>
              <a:t>We need to distinguish the types of errors:</a:t>
            </a:r>
          </a:p>
          <a:p>
            <a:pPr marL="726948" lvl="1" indent="-342900">
              <a:buFont typeface="Arial" panose="020B0604020202020204" pitchFamily="34" charset="0"/>
              <a:buChar char="•"/>
            </a:pPr>
            <a:r>
              <a:rPr lang="en-US" dirty="0"/>
              <a:t>Model-form Error</a:t>
            </a:r>
          </a:p>
          <a:p>
            <a:pPr marL="726948" lvl="1" indent="-342900">
              <a:buFont typeface="Arial" panose="020B0604020202020204" pitchFamily="34" charset="0"/>
              <a:buChar char="•"/>
            </a:pPr>
            <a:r>
              <a:rPr lang="en-US" dirty="0"/>
              <a:t>Discretization Error</a:t>
            </a:r>
          </a:p>
          <a:p>
            <a:pPr marL="726948" lvl="1" indent="-342900">
              <a:buFont typeface="Arial" panose="020B0604020202020204" pitchFamily="34" charset="0"/>
              <a:buChar char="•"/>
            </a:pPr>
            <a:r>
              <a:rPr lang="en-US" dirty="0"/>
              <a:t>Code Error?</a:t>
            </a:r>
          </a:p>
          <a:p>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credible scientific hypothesis can be tested in this context?</a:t>
            </a:r>
          </a:p>
        </p:txBody>
      </p:sp>
      <p:sp>
        <p:nvSpPr>
          <p:cNvPr id="7" name="TextBox 6">
            <a:extLst>
              <a:ext uri="{FF2B5EF4-FFF2-40B4-BE49-F238E27FC236}">
                <a16:creationId xmlns:a16="http://schemas.microsoft.com/office/drawing/2014/main" id="{6E816164-6C61-CAE9-5291-60FDEBBF707F}"/>
              </a:ext>
            </a:extLst>
          </p:cNvPr>
          <p:cNvSpPr txBox="1"/>
          <p:nvPr/>
        </p:nvSpPr>
        <p:spPr>
          <a:xfrm>
            <a:off x="1706226" y="5638434"/>
            <a:ext cx="3350276" cy="646331"/>
          </a:xfrm>
          <a:prstGeom prst="rect">
            <a:avLst/>
          </a:prstGeom>
          <a:noFill/>
        </p:spPr>
        <p:txBody>
          <a:bodyPr wrap="none" rtlCol="0">
            <a:spAutoFit/>
          </a:bodyPr>
          <a:lstStyle/>
          <a:p>
            <a:pPr algn="ctr"/>
            <a:r>
              <a:rPr lang="en-US" dirty="0"/>
              <a:t>Heat flux to the cylinder</a:t>
            </a:r>
          </a:p>
          <a:p>
            <a:pPr algn="ctr"/>
            <a:r>
              <a:rPr lang="en-US" dirty="0"/>
              <a:t>Volume-rendered temperature</a:t>
            </a:r>
          </a:p>
        </p:txBody>
      </p:sp>
      <p:pic>
        <p:nvPicPr>
          <p:cNvPr id="8" name="Picture 7">
            <a:extLst>
              <a:ext uri="{FF2B5EF4-FFF2-40B4-BE49-F238E27FC236}">
                <a16:creationId xmlns:a16="http://schemas.microsoft.com/office/drawing/2014/main" id="{D3B49B9B-88AB-EFA0-0163-7D0B020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94" y="3143489"/>
            <a:ext cx="4152632" cy="2309748"/>
          </a:xfrm>
          <a:prstGeom prst="rect">
            <a:avLst/>
          </a:prstGeom>
        </p:spPr>
      </p:pic>
      <p:sp>
        <p:nvSpPr>
          <p:cNvPr id="9" name="TextBox 8">
            <a:extLst>
              <a:ext uri="{FF2B5EF4-FFF2-40B4-BE49-F238E27FC236}">
                <a16:creationId xmlns:a16="http://schemas.microsoft.com/office/drawing/2014/main" id="{13228745-6F6D-F480-4A21-EF18A3FEA92B}"/>
              </a:ext>
            </a:extLst>
          </p:cNvPr>
          <p:cNvSpPr txBox="1"/>
          <p:nvPr/>
        </p:nvSpPr>
        <p:spPr>
          <a:xfrm>
            <a:off x="6214765" y="5579823"/>
            <a:ext cx="3998338" cy="369332"/>
          </a:xfrm>
          <a:prstGeom prst="rect">
            <a:avLst/>
          </a:prstGeom>
          <a:noFill/>
        </p:spPr>
        <p:txBody>
          <a:bodyPr wrap="none" rtlCol="0">
            <a:spAutoFit/>
          </a:bodyPr>
          <a:lstStyle/>
          <a:p>
            <a:pPr algn="ctr"/>
            <a:r>
              <a:rPr lang="en-US" dirty="0"/>
              <a:t>Time-averaged heat flux to cylinder</a:t>
            </a:r>
          </a:p>
        </p:txBody>
      </p:sp>
      <p:pic>
        <p:nvPicPr>
          <p:cNvPr id="10" name="Picture 9">
            <a:extLst>
              <a:ext uri="{FF2B5EF4-FFF2-40B4-BE49-F238E27FC236}">
                <a16:creationId xmlns:a16="http://schemas.microsoft.com/office/drawing/2014/main" id="{474E1D69-40A0-B6D1-7C20-D03CD2E8B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875" y="1964983"/>
            <a:ext cx="3857550" cy="3429643"/>
          </a:xfrm>
          <a:prstGeom prst="rect">
            <a:avLst/>
          </a:prstGeom>
        </p:spPr>
      </p:pic>
    </p:spTree>
    <p:extLst>
      <p:ext uri="{BB962C8B-B14F-4D97-AF65-F5344CB8AC3E}">
        <p14:creationId xmlns:p14="http://schemas.microsoft.com/office/powerpoint/2010/main" val="12773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lstStyle/>
          <a:p>
            <a:r>
              <a:rPr lang="en-US" dirty="0"/>
              <a:t>Does a Process Exist?</a:t>
            </a:r>
            <a:br>
              <a:rPr lang="en-US" dirty="0"/>
            </a:br>
            <a:r>
              <a:rPr lang="en-US" dirty="0"/>
              <a:t>Phenomenological Identification and Ranking Table (PIRT)</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p:txBody>
          <a:bodyPr>
            <a:normAutofit/>
          </a:bodyPr>
          <a:lstStyle/>
          <a:p>
            <a:r>
              <a:rPr lang="en-US" dirty="0"/>
              <a:t>A Phenomenological Identification and Ranking Table (PIRT) is:</a:t>
            </a:r>
          </a:p>
          <a:p>
            <a:pPr marL="342900" indent="-342900">
              <a:buFont typeface="Arial" panose="020B0604020202020204" pitchFamily="34" charset="0"/>
              <a:buChar char="•"/>
            </a:pPr>
            <a:r>
              <a:rPr lang="en-US" dirty="0"/>
              <a:t>A process that defines 1) what you know, 2) what you think you know, and 3) what “you know not of”</a:t>
            </a:r>
          </a:p>
          <a:p>
            <a:pPr marL="342900" indent="-342900">
              <a:buFont typeface="Arial" panose="020B0604020202020204" pitchFamily="34" charset="0"/>
              <a:buChar char="•"/>
            </a:pPr>
            <a:r>
              <a:rPr lang="en-US" dirty="0"/>
              <a:t>Legacy to the United States Nuclear Regulatory Commission (NRC), “</a:t>
            </a:r>
            <a:r>
              <a:rPr lang="en-US" i="1" dirty="0"/>
              <a:t>The Phenomena Identification and Ranking Table (PIRT) process is a systematic way of gathering information from experts on a specific concept, and ranking the importance of the information, in order to meet some decision-making objective</a:t>
            </a:r>
            <a:r>
              <a:rPr lang="en-US" dirty="0"/>
              <a:t>” [1]</a:t>
            </a:r>
          </a:p>
          <a:p>
            <a:pPr marL="342900" indent="-342900">
              <a:buFont typeface="Arial" panose="020B0604020202020204" pitchFamily="34" charset="0"/>
              <a:buChar char="•"/>
            </a:pPr>
            <a:r>
              <a:rPr lang="en-US" dirty="0"/>
              <a:t>Extensively used in the planning of high-consequence mod/sim/exp plans </a:t>
            </a:r>
          </a:p>
          <a:p>
            <a:endParaRPr lang="en-US" dirty="0"/>
          </a:p>
        </p:txBody>
      </p:sp>
      <p:sp>
        <p:nvSpPr>
          <p:cNvPr id="5" name="TextBox 4">
            <a:extLst>
              <a:ext uri="{FF2B5EF4-FFF2-40B4-BE49-F238E27FC236}">
                <a16:creationId xmlns:a16="http://schemas.microsoft.com/office/drawing/2014/main" id="{484FE072-4CF0-6044-8C13-D484FFC08596}"/>
              </a:ext>
            </a:extLst>
          </p:cNvPr>
          <p:cNvSpPr txBox="1"/>
          <p:nvPr/>
        </p:nvSpPr>
        <p:spPr>
          <a:xfrm>
            <a:off x="3387970" y="4489942"/>
            <a:ext cx="0" cy="0"/>
          </a:xfrm>
          <a:prstGeom prst="rect">
            <a:avLst/>
          </a:prstGeom>
        </p:spPr>
        <p:txBody>
          <a:bodyPr vert="horz" wrap="none" lIns="91440" tIns="45720" rIns="91440" bIns="45720" rtlCol="0">
            <a:noAutofit/>
          </a:bodyPr>
          <a:lstStyle/>
          <a:p>
            <a:pPr algn="l"/>
            <a:r>
              <a:rPr lang="en-US" sz="1600" dirty="0">
                <a:effectLst/>
              </a:rPr>
              <a:t>[1] “Quantifying Reactor Safety Margins: Application of CSAU to a LBLOCA,”</a:t>
            </a:r>
            <a:br>
              <a:rPr lang="en-US" sz="1600" dirty="0"/>
            </a:br>
            <a:r>
              <a:rPr lang="en-US" sz="1600" dirty="0">
                <a:effectLst/>
              </a:rPr>
              <a:t>B.E. </a:t>
            </a:r>
            <a:r>
              <a:rPr lang="en-US" sz="1600" dirty="0" err="1">
                <a:effectLst/>
              </a:rPr>
              <a:t>Boyack</a:t>
            </a:r>
            <a:r>
              <a:rPr lang="en-US" sz="1600" dirty="0">
                <a:effectLst/>
              </a:rPr>
              <a:t>, et al, Part 1: An overview of the CSAU Evaluation</a:t>
            </a:r>
            <a:br>
              <a:rPr lang="en-US" sz="1600" dirty="0"/>
            </a:br>
            <a:r>
              <a:rPr lang="en-US" sz="1600" dirty="0">
                <a:effectLst/>
              </a:rPr>
              <a:t>Methodology; G.E. Wilson et al., Part 2: Characterization of Important</a:t>
            </a:r>
            <a:br>
              <a:rPr lang="en-US" sz="1600" dirty="0"/>
            </a:br>
            <a:r>
              <a:rPr lang="en-US" sz="1600" dirty="0">
                <a:effectLst/>
              </a:rPr>
              <a:t>Contributors to Uncertainty, W. Wulff et al., Part 3: Assessment and Ranging</a:t>
            </a:r>
            <a:br>
              <a:rPr lang="en-US" sz="1600" dirty="0"/>
            </a:br>
            <a:r>
              <a:rPr lang="en-US" sz="1600" dirty="0">
                <a:effectLst/>
              </a:rPr>
              <a:t>Parameters; C.S. </a:t>
            </a:r>
            <a:r>
              <a:rPr lang="en-US" sz="1600" dirty="0" err="1">
                <a:effectLst/>
              </a:rPr>
              <a:t>Lellouche</a:t>
            </a:r>
            <a:r>
              <a:rPr lang="en-US" sz="1600" dirty="0">
                <a:effectLst/>
              </a:rPr>
              <a:t> et al., Part 4: Uncertainty Evaluation of analysis</a:t>
            </a:r>
            <a:br>
              <a:rPr lang="en-US" sz="1600" dirty="0"/>
            </a:br>
            <a:r>
              <a:rPr lang="en-US" sz="1600" dirty="0">
                <a:effectLst/>
              </a:rPr>
              <a:t>Based on TRAC-PF1/MOD1; N. Zuber et al., Part 5: Evaluation of Scale-up</a:t>
            </a:r>
            <a:br>
              <a:rPr lang="en-US" sz="1600" dirty="0"/>
            </a:br>
            <a:r>
              <a:rPr lang="en-US" sz="1600" dirty="0">
                <a:effectLst/>
              </a:rPr>
              <a:t>Capabilities of Best Estimate Codes; I. Catton et al., Part 6: A Physically</a:t>
            </a:r>
            <a:br>
              <a:rPr lang="en-US" sz="1600" dirty="0"/>
            </a:br>
            <a:r>
              <a:rPr lang="en-US" sz="1600" dirty="0">
                <a:effectLst/>
              </a:rPr>
              <a:t>Based Method of Estimating PWR LBLOCA PCT, Nuclear Engineering and</a:t>
            </a:r>
            <a:br>
              <a:rPr lang="en-US" sz="1600" dirty="0"/>
            </a:br>
            <a:r>
              <a:rPr lang="en-US" sz="1600" dirty="0">
                <a:effectLst/>
              </a:rPr>
              <a:t>Design 119 (1) pp 1-117, May 1990.</a:t>
            </a:r>
            <a:endParaRPr lang="en-US" sz="1600" dirty="0"/>
          </a:p>
        </p:txBody>
      </p:sp>
    </p:spTree>
    <p:extLst>
      <p:ext uri="{BB962C8B-B14F-4D97-AF65-F5344CB8AC3E}">
        <p14:creationId xmlns:p14="http://schemas.microsoft.com/office/powerpoint/2010/main" val="9893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E837-E3C7-5837-88EC-BBA4F1CA5CE3}"/>
              </a:ext>
            </a:extLst>
          </p:cNvPr>
          <p:cNvSpPr>
            <a:spLocks noGrp="1"/>
          </p:cNvSpPr>
          <p:nvPr>
            <p:ph type="title"/>
          </p:nvPr>
        </p:nvSpPr>
        <p:spPr/>
        <p:txBody>
          <a:bodyPr/>
          <a:lstStyle/>
          <a:p>
            <a:r>
              <a:rPr lang="en-US" dirty="0"/>
              <a:t>Step 1: Phenomena Identification and Ranking Table (PIRT)</a:t>
            </a:r>
          </a:p>
        </p:txBody>
      </p:sp>
      <p:sp>
        <p:nvSpPr>
          <p:cNvPr id="3" name="Slide Number Placeholder 2">
            <a:extLst>
              <a:ext uri="{FF2B5EF4-FFF2-40B4-BE49-F238E27FC236}">
                <a16:creationId xmlns:a16="http://schemas.microsoft.com/office/drawing/2014/main" id="{FF698D38-1755-83CC-E8F2-A9080356ABCF}"/>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383D2DFE-2D55-3BAA-470B-E62F552F737F}"/>
              </a:ext>
            </a:extLst>
          </p:cNvPr>
          <p:cNvSpPr>
            <a:spLocks noGrp="1"/>
          </p:cNvSpPr>
          <p:nvPr>
            <p:ph sz="quarter" idx="11"/>
          </p:nvPr>
        </p:nvSpPr>
        <p:spPr>
          <a:xfrm>
            <a:off x="647700" y="1409700"/>
            <a:ext cx="11049000" cy="5272454"/>
          </a:xfrm>
        </p:spPr>
        <p:txBody>
          <a:bodyPr>
            <a:normAutofit/>
          </a:bodyPr>
          <a:lstStyle/>
          <a:p>
            <a:pPr marL="0" lvl="1" indent="0">
              <a:spcBef>
                <a:spcPts val="900"/>
              </a:spcBef>
              <a:spcAft>
                <a:spcPts val="150"/>
              </a:spcAft>
              <a:buSzPct val="100000"/>
              <a:buNone/>
            </a:pPr>
            <a:r>
              <a:rPr lang="en-US" dirty="0"/>
              <a:t>Identify all salient physics and rate the following:</a:t>
            </a:r>
          </a:p>
          <a:p>
            <a:pPr marL="285750" lvl="1" indent="-285750">
              <a:spcBef>
                <a:spcPts val="900"/>
              </a:spcBef>
              <a:spcAft>
                <a:spcPts val="150"/>
              </a:spcAft>
              <a:buSzPct val="100000"/>
              <a:buFont typeface="Arial" panose="020B0604020202020204" pitchFamily="34" charset="0"/>
              <a:buChar char="•"/>
            </a:pPr>
            <a:r>
              <a:rPr lang="en-US" dirty="0"/>
              <a:t>The importance of the phenomenon</a:t>
            </a:r>
          </a:p>
          <a:p>
            <a:pPr marL="285750" lvl="1" indent="-285750">
              <a:spcBef>
                <a:spcPts val="900"/>
              </a:spcBef>
              <a:spcAft>
                <a:spcPts val="150"/>
              </a:spcAft>
              <a:buSzPct val="100000"/>
              <a:buFont typeface="Arial" panose="020B0604020202020204" pitchFamily="34" charset="0"/>
              <a:buChar char="•"/>
            </a:pPr>
            <a:r>
              <a:rPr lang="en-US" dirty="0"/>
              <a:t>Adequacy of Models</a:t>
            </a:r>
          </a:p>
          <a:p>
            <a:pPr marL="285750" lvl="1" indent="-285750">
              <a:spcBef>
                <a:spcPts val="900"/>
              </a:spcBef>
              <a:spcAft>
                <a:spcPts val="150"/>
              </a:spcAft>
              <a:buSzPct val="100000"/>
              <a:buFont typeface="Arial" panose="020B0604020202020204" pitchFamily="34" charset="0"/>
              <a:buChar char="•"/>
            </a:pPr>
            <a:r>
              <a:rPr lang="en-US" dirty="0"/>
              <a:t>Adequacy of Code (does the code have the required models; has the code been “verified”)</a:t>
            </a:r>
          </a:p>
          <a:p>
            <a:pPr marL="285750" lvl="1" indent="-285750">
              <a:spcBef>
                <a:spcPts val="900"/>
              </a:spcBef>
              <a:spcAft>
                <a:spcPts val="150"/>
              </a:spcAft>
              <a:buSzPct val="100000"/>
              <a:buFont typeface="Arial" panose="020B0604020202020204" pitchFamily="34" charset="0"/>
              <a:buChar char="•"/>
            </a:pPr>
            <a:r>
              <a:rPr lang="en-US" dirty="0"/>
              <a:t>Adequacy of Validation (do we believe that the models capture the physical world)</a:t>
            </a:r>
          </a:p>
          <a:p>
            <a:pPr marL="0" lvl="1" indent="0">
              <a:spcBef>
                <a:spcPts val="900"/>
              </a:spcBef>
              <a:spcAft>
                <a:spcPts val="150"/>
              </a:spcAft>
              <a:buSzPct val="100000"/>
              <a:buNone/>
            </a:pPr>
            <a:r>
              <a:rPr lang="en-US" dirty="0"/>
              <a:t>Once a particular use-case is understood and a PIRT is complete, one can proceed down the path of simply closing the gaps in the modeling, code implementation, and model validation process</a:t>
            </a:r>
          </a:p>
          <a:p>
            <a:pPr marL="0" lvl="1" indent="0">
              <a:spcBef>
                <a:spcPts val="900"/>
              </a:spcBef>
              <a:spcAft>
                <a:spcPts val="150"/>
              </a:spcAft>
              <a:buSzPct val="100000"/>
              <a:buNone/>
            </a:pPr>
            <a:r>
              <a:rPr lang="en-US" u="sng" dirty="0"/>
              <a:t>Example</a:t>
            </a:r>
            <a:r>
              <a:rPr lang="en-US" dirty="0"/>
              <a:t>: Convective heat transfer:</a:t>
            </a:r>
          </a:p>
          <a:p>
            <a:pPr marL="0" lvl="1" indent="0">
              <a:spcBef>
                <a:spcPts val="900"/>
              </a:spcBef>
              <a:spcAft>
                <a:spcPts val="150"/>
              </a:spcAft>
              <a:buSzPct val="100000"/>
              <a:buNone/>
            </a:pPr>
            <a:endParaRPr lang="en-US" dirty="0"/>
          </a:p>
          <a:p>
            <a:pPr marL="0" lvl="1" indent="0">
              <a:spcBef>
                <a:spcPts val="900"/>
              </a:spcBef>
              <a:spcAft>
                <a:spcPts val="150"/>
              </a:spcAft>
              <a:buSzPct val="100000"/>
              <a:buNone/>
            </a:pPr>
            <a:endParaRPr lang="en-US" dirty="0"/>
          </a:p>
          <a:p>
            <a:pPr marL="285750" lvl="1" indent="-285750">
              <a:spcBef>
                <a:spcPts val="900"/>
              </a:spcBef>
              <a:spcAft>
                <a:spcPts val="150"/>
              </a:spcAft>
              <a:buSzPct val="100000"/>
              <a:buFont typeface="Arial" panose="020B0604020202020204" pitchFamily="34" charset="0"/>
              <a:buChar char="•"/>
            </a:pPr>
            <a:r>
              <a:rPr lang="en-US" dirty="0"/>
              <a:t>We believe that we have a good understanding of the models, and the code seems to have the models that we want implemented (given our current understanding)</a:t>
            </a:r>
          </a:p>
          <a:p>
            <a:pPr marL="285750" lvl="1" indent="-285750">
              <a:spcBef>
                <a:spcPts val="900"/>
              </a:spcBef>
              <a:spcAft>
                <a:spcPts val="150"/>
              </a:spcAft>
              <a:buSzPct val="100000"/>
              <a:buFont typeface="Arial" panose="020B0604020202020204" pitchFamily="34" charset="0"/>
              <a:buChar char="•"/>
            </a:pPr>
            <a:r>
              <a:rPr lang="en-US" dirty="0"/>
              <a:t>However, high-quality validation experimental data is missing</a:t>
            </a:r>
          </a:p>
          <a:p>
            <a:pPr marL="285750" lvl="1" indent="-285750">
              <a:spcBef>
                <a:spcPts val="900"/>
              </a:spcBef>
              <a:spcAft>
                <a:spcPts val="150"/>
              </a:spcAft>
              <a:buSzPct val="100000"/>
              <a:buFont typeface="Arial" panose="020B0604020202020204" pitchFamily="34" charset="0"/>
              <a:buChar char="•"/>
            </a:pPr>
            <a:r>
              <a:rPr lang="en-US" dirty="0"/>
              <a:t>Investment: Experimental campaign for mixed-convective heat transfer</a:t>
            </a:r>
          </a:p>
          <a:p>
            <a:endParaRPr lang="en-US" dirty="0"/>
          </a:p>
        </p:txBody>
      </p:sp>
      <p:grpSp>
        <p:nvGrpSpPr>
          <p:cNvPr id="5" name="Group 4">
            <a:extLst>
              <a:ext uri="{FF2B5EF4-FFF2-40B4-BE49-F238E27FC236}">
                <a16:creationId xmlns:a16="http://schemas.microsoft.com/office/drawing/2014/main" id="{77F6C490-C608-CF80-3553-D20C35DE1977}"/>
              </a:ext>
            </a:extLst>
          </p:cNvPr>
          <p:cNvGrpSpPr/>
          <p:nvPr/>
        </p:nvGrpSpPr>
        <p:grpSpPr>
          <a:xfrm>
            <a:off x="1600200" y="4112355"/>
            <a:ext cx="8801100" cy="754182"/>
            <a:chOff x="165100" y="6095784"/>
            <a:chExt cx="8801100" cy="754182"/>
          </a:xfrm>
        </p:grpSpPr>
        <p:pic>
          <p:nvPicPr>
            <p:cNvPr id="6" name="Picture 5">
              <a:extLst>
                <a:ext uri="{FF2B5EF4-FFF2-40B4-BE49-F238E27FC236}">
                  <a16:creationId xmlns:a16="http://schemas.microsoft.com/office/drawing/2014/main" id="{F1670614-7269-CF23-99B4-EDCE597E53FC}"/>
                </a:ext>
              </a:extLst>
            </p:cNvPr>
            <p:cNvPicPr>
              <a:picLocks noChangeAspect="1"/>
            </p:cNvPicPr>
            <p:nvPr/>
          </p:nvPicPr>
          <p:blipFill rotWithShape="1">
            <a:blip r:embed="rId2">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7" name="Picture 6">
              <a:extLst>
                <a:ext uri="{FF2B5EF4-FFF2-40B4-BE49-F238E27FC236}">
                  <a16:creationId xmlns:a16="http://schemas.microsoft.com/office/drawing/2014/main" id="{00992720-CD6A-0F9A-D89F-8AED23EAA017}"/>
                </a:ext>
              </a:extLst>
            </p:cNvPr>
            <p:cNvPicPr>
              <a:picLocks noChangeAspect="1"/>
            </p:cNvPicPr>
            <p:nvPr/>
          </p:nvPicPr>
          <p:blipFill rotWithShape="1">
            <a:blip r:embed="rId3">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8" name="Rectangle 7">
              <a:extLst>
                <a:ext uri="{FF2B5EF4-FFF2-40B4-BE49-F238E27FC236}">
                  <a16:creationId xmlns:a16="http://schemas.microsoft.com/office/drawing/2014/main" id="{CC5D39DE-4727-615D-E072-829958042D3B}"/>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14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F3558ADC-A230-3B40-A9B8-3912100732C6}"/>
              </a:ext>
            </a:extLst>
          </p:cNvPr>
          <p:cNvPicPr>
            <a:picLocks noChangeAspect="1"/>
          </p:cNvPicPr>
          <p:nvPr/>
        </p:nvPicPr>
        <p:blipFill>
          <a:blip r:embed="rId4"/>
          <a:stretch>
            <a:fillRect/>
          </a:stretch>
        </p:blipFill>
        <p:spPr>
          <a:xfrm>
            <a:off x="88134" y="5887187"/>
            <a:ext cx="6464300" cy="584200"/>
          </a:xfrm>
          <a:prstGeom prst="rect">
            <a:avLst/>
          </a:prstGeom>
        </p:spPr>
      </p:pic>
    </p:spTree>
    <p:extLst>
      <p:ext uri="{BB962C8B-B14F-4D97-AF65-F5344CB8AC3E}">
        <p14:creationId xmlns:p14="http://schemas.microsoft.com/office/powerpoint/2010/main" val="25343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7078</TotalTime>
  <Words>3193</Words>
  <Application>Microsoft Macintosh PowerPoint</Application>
  <PresentationFormat>Widescreen</PresentationFormat>
  <Paragraphs>322</Paragraphs>
  <Slides>36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Open Sans bold</vt:lpstr>
      <vt:lpstr>Courier New</vt:lpstr>
      <vt:lpstr>Arial</vt:lpstr>
      <vt:lpstr>Open Sans Light</vt:lpstr>
      <vt:lpstr>symbol</vt:lpstr>
      <vt:lpstr>Garamond</vt:lpstr>
      <vt:lpstr>symbol</vt:lpstr>
      <vt:lpstr>Cambria Math</vt:lpstr>
      <vt:lpstr>Trebuchet MS</vt:lpstr>
      <vt:lpstr>Calibri</vt:lpstr>
      <vt:lpstr>Wingdings</vt:lpstr>
      <vt:lpstr>Open Sans</vt:lpstr>
      <vt:lpstr>Sandia Angles</vt:lpstr>
      <vt:lpstr>ME469: A Verification and Validation (V&amp;V) Methodology</vt:lpstr>
      <vt:lpstr>Verification and Validation Objectives</vt:lpstr>
      <vt:lpstr>Our Exemplar: Heat Transfer Mechanisms:  Abnormal/Thermal Environment (ATE)</vt:lpstr>
      <vt:lpstr>Objective: Deploy a High-Fidelity Tool to Predict a Fire with External Flow Coupling</vt:lpstr>
      <vt:lpstr>Verification vs Validation (V&amp;V)? The Formal Lexicon (REVIEW)</vt:lpstr>
      <vt:lpstr>Challenge: Understanding Errors….</vt:lpstr>
      <vt:lpstr>Does a Process Exist? Phenomenological Identification and Ranking Table (PIRT)</vt:lpstr>
      <vt:lpstr>Step 1: Phenomena Identification and Ranking Table (PIRT)</vt:lpstr>
      <vt:lpstr>Review of the Method of Manufactured Solutions (MMS): Providing confidence that the code implementation converges to the proper solution </vt:lpstr>
      <vt:lpstr>Review of the Method of Manufactured Solutions (MMS): Providing confidence that the code implementation converges to the proper solution </vt:lpstr>
      <vt:lpstr>Spatial Code Verification for a low-Mach, Variable-Density Flow</vt:lpstr>
      <vt:lpstr>Solution Verification</vt:lpstr>
      <vt:lpstr>Solution Sensitivity &amp; Due Diligence for Model-form (Structural) Uncertainty</vt:lpstr>
      <vt:lpstr>The Effect of Polynomial (P) and Mesh Spacing (H) Refinement</vt:lpstr>
      <vt:lpstr>Review Case and Conceptual Model:  Why are we not converging to the experimental result?</vt:lpstr>
      <vt:lpstr>Review of a Strong V&amp;V Process</vt:lpstr>
      <vt:lpstr>PowerPoint Presentation</vt:lpstr>
      <vt:lpstr>PowerPoint Presentation</vt:lpstr>
      <vt:lpstr>PowerPoint Presentation</vt:lpstr>
      <vt:lpstr>PowerPoint Presentation</vt:lpstr>
      <vt:lpstr>How Code Verification Can Guide Numerical Methods Elucidation</vt:lpstr>
      <vt:lpstr>Consistent vs Lumped Mass Matrix</vt:lpstr>
      <vt:lpstr>Code or Conceptual Error? Part 1: Time Splitting</vt:lpstr>
      <vt:lpstr>Code or Conceptual Error? Part 2: Boundary Conditions</vt:lpstr>
      <vt:lpstr>Spatial Verification Process</vt:lpstr>
      <vt:lpstr>Lurking, or Hidden Errors…</vt:lpstr>
      <vt:lpstr>Lurking, or Hidden Errors…</vt:lpstr>
      <vt:lpstr>Lurking, or Hidden Errors…</vt:lpstr>
      <vt:lpstr>Temporal Verification: Fixed Spatial Resolution; Reduced Timestep</vt:lpstr>
      <vt:lpstr>Temporal Verification: Fixed Spatial Resolution; Reduced Timestep</vt:lpstr>
      <vt:lpstr>Temporal Verification: Fixed Spatial Resolution; Reduced Timestep</vt:lpstr>
      <vt:lpstr>Temporal Verification: Fixed Spatial Resolution; Reduced Timestep</vt:lpstr>
      <vt:lpstr>Temporal Verification: Reduction of Timestep as Mesh Is Refined</vt:lpstr>
      <vt:lpstr>Temporal Verification: Reduction of Timestep as Mesh Is Refined</vt:lpstr>
      <vt:lpstr>Finally…. For Transient Flows, Averaging is Required</vt:lpstr>
      <vt:lpstr>Essentials of Code Verification: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629</cp:revision>
  <cp:lastPrinted>2022-11-15T19:00:23Z</cp:lastPrinted>
  <dcterms:created xsi:type="dcterms:W3CDTF">2018-07-21T13:25:45Z</dcterms:created>
  <dcterms:modified xsi:type="dcterms:W3CDTF">2023-04-26T18:55:24Z</dcterms:modified>
</cp:coreProperties>
</file>